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Lst>
  <p:notesMasterIdLst>
    <p:notesMasterId r:id="rId41"/>
  </p:notesMasterIdLst>
  <p:handoutMasterIdLst>
    <p:handoutMasterId r:id="rId42"/>
  </p:handoutMasterIdLst>
  <p:sldIdLst>
    <p:sldId id="1226" r:id="rId2"/>
    <p:sldId id="1236" r:id="rId3"/>
    <p:sldId id="1227" r:id="rId4"/>
    <p:sldId id="1229" r:id="rId5"/>
    <p:sldId id="1235" r:id="rId6"/>
    <p:sldId id="1242" r:id="rId7"/>
    <p:sldId id="1243" r:id="rId8"/>
    <p:sldId id="1246" r:id="rId9"/>
    <p:sldId id="1237" r:id="rId10"/>
    <p:sldId id="1244" r:id="rId11"/>
    <p:sldId id="1245" r:id="rId12"/>
    <p:sldId id="1238" r:id="rId13"/>
    <p:sldId id="1247" r:id="rId14"/>
    <p:sldId id="1249" r:id="rId15"/>
    <p:sldId id="1248" r:id="rId16"/>
    <p:sldId id="1253" r:id="rId17"/>
    <p:sldId id="1272" r:id="rId18"/>
    <p:sldId id="1267" r:id="rId19"/>
    <p:sldId id="1268" r:id="rId20"/>
    <p:sldId id="1275" r:id="rId21"/>
    <p:sldId id="1276" r:id="rId22"/>
    <p:sldId id="1269" r:id="rId23"/>
    <p:sldId id="1270" r:id="rId24"/>
    <p:sldId id="1271" r:id="rId25"/>
    <p:sldId id="1255" r:id="rId26"/>
    <p:sldId id="1256" r:id="rId27"/>
    <p:sldId id="1257" r:id="rId28"/>
    <p:sldId id="1258" r:id="rId29"/>
    <p:sldId id="1266" r:id="rId30"/>
    <p:sldId id="1259" r:id="rId31"/>
    <p:sldId id="1260" r:id="rId32"/>
    <p:sldId id="1261" r:id="rId33"/>
    <p:sldId id="1265" r:id="rId34"/>
    <p:sldId id="1262" r:id="rId35"/>
    <p:sldId id="1273" r:id="rId36"/>
    <p:sldId id="1264" r:id="rId37"/>
    <p:sldId id="1274" r:id="rId38"/>
    <p:sldId id="1254" r:id="rId39"/>
    <p:sldId id="1232" r:id="rId40"/>
  </p:sldIdLst>
  <p:sldSz cx="9144000" cy="5143500" type="screen16x9"/>
  <p:notesSz cx="7099300" cy="10234613"/>
  <p:defaultTextStyle>
    <a:defPPr>
      <a:defRPr lang="zh-TW"/>
    </a:defPPr>
    <a:lvl1pPr algn="l" rtl="0" eaLnBrk="0" fontAlgn="base" hangingPunct="0">
      <a:spcBef>
        <a:spcPct val="0"/>
      </a:spcBef>
      <a:spcAft>
        <a:spcPct val="0"/>
      </a:spcAft>
      <a:defRPr kumimoji="1" sz="1400" kern="1200">
        <a:solidFill>
          <a:schemeClr val="tx1"/>
        </a:solidFill>
        <a:latin typeface="Gill Sans MT" pitchFamily="34" charset="0"/>
        <a:ea typeface="微軟正黑體" pitchFamily="34" charset="-120"/>
        <a:cs typeface="+mn-cs"/>
      </a:defRPr>
    </a:lvl1pPr>
    <a:lvl2pPr marL="457200" algn="l" rtl="0" eaLnBrk="0" fontAlgn="base" hangingPunct="0">
      <a:spcBef>
        <a:spcPct val="0"/>
      </a:spcBef>
      <a:spcAft>
        <a:spcPct val="0"/>
      </a:spcAft>
      <a:defRPr kumimoji="1" sz="1400" kern="1200">
        <a:solidFill>
          <a:schemeClr val="tx1"/>
        </a:solidFill>
        <a:latin typeface="Gill Sans MT" pitchFamily="34" charset="0"/>
        <a:ea typeface="微軟正黑體" pitchFamily="34" charset="-120"/>
        <a:cs typeface="+mn-cs"/>
      </a:defRPr>
    </a:lvl2pPr>
    <a:lvl3pPr marL="914400" algn="l" rtl="0" eaLnBrk="0" fontAlgn="base" hangingPunct="0">
      <a:spcBef>
        <a:spcPct val="0"/>
      </a:spcBef>
      <a:spcAft>
        <a:spcPct val="0"/>
      </a:spcAft>
      <a:defRPr kumimoji="1" sz="1400" kern="1200">
        <a:solidFill>
          <a:schemeClr val="tx1"/>
        </a:solidFill>
        <a:latin typeface="Gill Sans MT" pitchFamily="34" charset="0"/>
        <a:ea typeface="微軟正黑體" pitchFamily="34" charset="-120"/>
        <a:cs typeface="+mn-cs"/>
      </a:defRPr>
    </a:lvl3pPr>
    <a:lvl4pPr marL="1371600" algn="l" rtl="0" eaLnBrk="0" fontAlgn="base" hangingPunct="0">
      <a:spcBef>
        <a:spcPct val="0"/>
      </a:spcBef>
      <a:spcAft>
        <a:spcPct val="0"/>
      </a:spcAft>
      <a:defRPr kumimoji="1" sz="1400" kern="1200">
        <a:solidFill>
          <a:schemeClr val="tx1"/>
        </a:solidFill>
        <a:latin typeface="Gill Sans MT" pitchFamily="34" charset="0"/>
        <a:ea typeface="微軟正黑體" pitchFamily="34" charset="-120"/>
        <a:cs typeface="+mn-cs"/>
      </a:defRPr>
    </a:lvl4pPr>
    <a:lvl5pPr marL="1828800" algn="l" rtl="0" eaLnBrk="0" fontAlgn="base" hangingPunct="0">
      <a:spcBef>
        <a:spcPct val="0"/>
      </a:spcBef>
      <a:spcAft>
        <a:spcPct val="0"/>
      </a:spcAft>
      <a:defRPr kumimoji="1" sz="1400" kern="1200">
        <a:solidFill>
          <a:schemeClr val="tx1"/>
        </a:solidFill>
        <a:latin typeface="Gill Sans MT" pitchFamily="34" charset="0"/>
        <a:ea typeface="微軟正黑體" pitchFamily="34" charset="-120"/>
        <a:cs typeface="+mn-cs"/>
      </a:defRPr>
    </a:lvl5pPr>
    <a:lvl6pPr marL="2286000" algn="l" defTabSz="914400" rtl="0" eaLnBrk="1" latinLnBrk="0" hangingPunct="1">
      <a:defRPr kumimoji="1" sz="1400" kern="1200">
        <a:solidFill>
          <a:schemeClr val="tx1"/>
        </a:solidFill>
        <a:latin typeface="Gill Sans MT" pitchFamily="34" charset="0"/>
        <a:ea typeface="微軟正黑體" pitchFamily="34" charset="-120"/>
        <a:cs typeface="+mn-cs"/>
      </a:defRPr>
    </a:lvl6pPr>
    <a:lvl7pPr marL="2743200" algn="l" defTabSz="914400" rtl="0" eaLnBrk="1" latinLnBrk="0" hangingPunct="1">
      <a:defRPr kumimoji="1" sz="1400" kern="1200">
        <a:solidFill>
          <a:schemeClr val="tx1"/>
        </a:solidFill>
        <a:latin typeface="Gill Sans MT" pitchFamily="34" charset="0"/>
        <a:ea typeface="微軟正黑體" pitchFamily="34" charset="-120"/>
        <a:cs typeface="+mn-cs"/>
      </a:defRPr>
    </a:lvl7pPr>
    <a:lvl8pPr marL="3200400" algn="l" defTabSz="914400" rtl="0" eaLnBrk="1" latinLnBrk="0" hangingPunct="1">
      <a:defRPr kumimoji="1" sz="1400" kern="1200">
        <a:solidFill>
          <a:schemeClr val="tx1"/>
        </a:solidFill>
        <a:latin typeface="Gill Sans MT" pitchFamily="34" charset="0"/>
        <a:ea typeface="微軟正黑體" pitchFamily="34" charset="-120"/>
        <a:cs typeface="+mn-cs"/>
      </a:defRPr>
    </a:lvl8pPr>
    <a:lvl9pPr marL="3657600" algn="l" defTabSz="914400" rtl="0" eaLnBrk="1" latinLnBrk="0" hangingPunct="1">
      <a:defRPr kumimoji="1" sz="1400" kern="1200">
        <a:solidFill>
          <a:schemeClr val="tx1"/>
        </a:solidFill>
        <a:latin typeface="Gill Sans MT" pitchFamily="34" charset="0"/>
        <a:ea typeface="微軟正黑體" pitchFamily="34" charset="-120"/>
        <a:cs typeface="+mn-cs"/>
      </a:defRPr>
    </a:lvl9pPr>
  </p:defaultTextStyle>
  <p:extLst>
    <p:ext uri="{EFAFB233-063F-42B5-8137-9DF3F51BA10A}">
      <p15:sldGuideLst xmlns:p15="http://schemas.microsoft.com/office/powerpoint/2012/main">
        <p15:guide id="1" orient="horz" pos="514">
          <p15:clr>
            <a:srgbClr val="A4A3A4"/>
          </p15:clr>
        </p15:guide>
        <p15:guide id="2" pos="414">
          <p15:clr>
            <a:srgbClr val="A4A3A4"/>
          </p15:clr>
        </p15:guide>
        <p15:guide id="3" orient="horz" pos="429">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C01"/>
    <a:srgbClr val="0083A2"/>
    <a:srgbClr val="2772E1"/>
    <a:srgbClr val="14458E"/>
    <a:srgbClr val="449E9A"/>
    <a:srgbClr val="5B5245"/>
    <a:srgbClr val="90D0CD"/>
    <a:srgbClr val="7FACED"/>
    <a:srgbClr val="F75B66"/>
    <a:srgbClr val="DDD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71587" autoAdjust="0"/>
  </p:normalViewPr>
  <p:slideViewPr>
    <p:cSldViewPr showGuides="1">
      <p:cViewPr varScale="1">
        <p:scale>
          <a:sx n="110" d="100"/>
          <a:sy n="110" d="100"/>
        </p:scale>
        <p:origin x="2256" y="102"/>
      </p:cViewPr>
      <p:guideLst>
        <p:guide orient="horz" pos="514"/>
        <p:guide pos="414"/>
        <p:guide orient="horz" pos="429"/>
      </p:guideLst>
    </p:cSldViewPr>
  </p:slideViewPr>
  <p:notesTextViewPr>
    <p:cViewPr>
      <p:scale>
        <a:sx n="3" d="2"/>
        <a:sy n="3" d="2"/>
      </p:scale>
      <p:origin x="0" y="0"/>
    </p:cViewPr>
  </p:notesTextViewPr>
  <p:sorterViewPr>
    <p:cViewPr>
      <p:scale>
        <a:sx n="45" d="100"/>
        <a:sy n="45" d="100"/>
      </p:scale>
      <p:origin x="0" y="0"/>
    </p:cViewPr>
  </p:sorterViewPr>
  <p:notesViewPr>
    <p:cSldViewPr showGuides="1">
      <p:cViewPr varScale="1">
        <p:scale>
          <a:sx n="70" d="100"/>
          <a:sy n="70" d="100"/>
        </p:scale>
        <p:origin x="-3396" y="-96"/>
      </p:cViewPr>
      <p:guideLst>
        <p:guide orient="horz" pos="3224"/>
        <p:guide pos="2236"/>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2"/>
            <a:ext cx="3076363" cy="511730"/>
          </a:xfrm>
          <a:prstGeom prst="rect">
            <a:avLst/>
          </a:prstGeom>
        </p:spPr>
        <p:txBody>
          <a:bodyPr vert="horz" lIns="94768" tIns="47384" rIns="94768" bIns="47384" rtlCol="0"/>
          <a:lstStyle>
            <a:lvl1pPr algn="l" eaLnBrk="1" fontAlgn="auto" hangingPunct="1">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1296" y="2"/>
            <a:ext cx="3076363" cy="511730"/>
          </a:xfrm>
          <a:prstGeom prst="rect">
            <a:avLst/>
          </a:prstGeom>
        </p:spPr>
        <p:txBody>
          <a:bodyPr vert="horz" lIns="94768" tIns="47384" rIns="94768" bIns="47384" rtlCol="0"/>
          <a:lstStyle>
            <a:lvl1pPr algn="r" eaLnBrk="1" fontAlgn="auto" hangingPunct="1">
              <a:spcBef>
                <a:spcPts val="0"/>
              </a:spcBef>
              <a:spcAft>
                <a:spcPts val="0"/>
              </a:spcAft>
              <a:defRPr kumimoji="0" sz="1200">
                <a:latin typeface="+mn-lt"/>
                <a:ea typeface="+mn-ea"/>
              </a:defRPr>
            </a:lvl1pPr>
          </a:lstStyle>
          <a:p>
            <a:pPr>
              <a:defRPr/>
            </a:pPr>
            <a:fld id="{6A950B79-5864-444A-A972-9D277C78CADC}" type="datetimeFigureOut">
              <a:rPr lang="zh-TW" altLang="en-US"/>
              <a:pPr>
                <a:defRPr/>
              </a:pPr>
              <a:t>2020/12/14</a:t>
            </a:fld>
            <a:endParaRPr lang="zh-TW" altLang="en-US"/>
          </a:p>
        </p:txBody>
      </p:sp>
      <p:sp>
        <p:nvSpPr>
          <p:cNvPr id="4" name="頁尾版面配置區 3"/>
          <p:cNvSpPr>
            <a:spLocks noGrp="1"/>
          </p:cNvSpPr>
          <p:nvPr>
            <p:ph type="ftr" sz="quarter" idx="2"/>
          </p:nvPr>
        </p:nvSpPr>
        <p:spPr>
          <a:xfrm>
            <a:off x="3" y="9721108"/>
            <a:ext cx="3076363" cy="511730"/>
          </a:xfrm>
          <a:prstGeom prst="rect">
            <a:avLst/>
          </a:prstGeom>
        </p:spPr>
        <p:txBody>
          <a:bodyPr vert="horz" lIns="94768" tIns="47384" rIns="94768" bIns="47384" rtlCol="0" anchor="b"/>
          <a:lstStyle>
            <a:lvl1pPr algn="l" eaLnBrk="1" fontAlgn="auto" hangingPunct="1">
              <a:spcBef>
                <a:spcPts val="0"/>
              </a:spcBef>
              <a:spcAft>
                <a:spcPts val="0"/>
              </a:spcAft>
              <a:defRPr kumimoji="0" sz="120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1296" y="9721108"/>
            <a:ext cx="3076363" cy="511730"/>
          </a:xfrm>
          <a:prstGeom prst="rect">
            <a:avLst/>
          </a:prstGeom>
        </p:spPr>
        <p:txBody>
          <a:bodyPr vert="horz" wrap="square" lIns="94768" tIns="47384" rIns="94768" bIns="47384" numCol="1" anchor="b" anchorCtr="0" compatLnSpc="1">
            <a:prstTxWarp prst="textNoShape">
              <a:avLst/>
            </a:prstTxWarp>
          </a:bodyPr>
          <a:lstStyle>
            <a:lvl1pPr algn="r" eaLnBrk="1" hangingPunct="1">
              <a:defRPr kumimoji="0" sz="1200">
                <a:latin typeface="Calibri" pitchFamily="34" charset="0"/>
                <a:ea typeface="新細明體" pitchFamily="18" charset="-120"/>
              </a:defRPr>
            </a:lvl1pPr>
          </a:lstStyle>
          <a:p>
            <a:pPr>
              <a:defRPr/>
            </a:pPr>
            <a:fld id="{C1363D7C-D853-476A-AFFD-449C9293905C}" type="slidenum">
              <a:rPr lang="zh-TW" altLang="en-US"/>
              <a:pPr>
                <a:defRPr/>
              </a:pPr>
              <a:t>‹#›</a:t>
            </a:fld>
            <a:endParaRPr lang="zh-TW" altLang="en-US"/>
          </a:p>
        </p:txBody>
      </p:sp>
    </p:spTree>
    <p:extLst>
      <p:ext uri="{BB962C8B-B14F-4D97-AF65-F5344CB8AC3E}">
        <p14:creationId xmlns:p14="http://schemas.microsoft.com/office/powerpoint/2010/main" val="3493799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2"/>
            <a:ext cx="3076363" cy="511730"/>
          </a:xfrm>
          <a:prstGeom prst="rect">
            <a:avLst/>
          </a:prstGeom>
        </p:spPr>
        <p:txBody>
          <a:bodyPr vert="horz" lIns="94768" tIns="47384" rIns="94768" bIns="47384" rtlCol="0"/>
          <a:lstStyle>
            <a:lvl1pPr algn="l" eaLnBrk="1" fontAlgn="auto" hangingPunct="1">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4021296" y="2"/>
            <a:ext cx="3076363" cy="511730"/>
          </a:xfrm>
          <a:prstGeom prst="rect">
            <a:avLst/>
          </a:prstGeom>
        </p:spPr>
        <p:txBody>
          <a:bodyPr vert="horz" lIns="94768" tIns="47384" rIns="94768" bIns="47384" rtlCol="0"/>
          <a:lstStyle>
            <a:lvl1pPr algn="r" eaLnBrk="1" fontAlgn="auto" hangingPunct="1">
              <a:spcBef>
                <a:spcPts val="0"/>
              </a:spcBef>
              <a:spcAft>
                <a:spcPts val="0"/>
              </a:spcAft>
              <a:defRPr kumimoji="0" sz="1200">
                <a:latin typeface="+mn-lt"/>
                <a:ea typeface="+mn-ea"/>
              </a:defRPr>
            </a:lvl1pPr>
          </a:lstStyle>
          <a:p>
            <a:pPr>
              <a:defRPr/>
            </a:pPr>
            <a:fld id="{03EB54F8-1978-4F43-8B1C-715FF4FCC638}" type="datetimeFigureOut">
              <a:rPr lang="zh-TW" altLang="en-US"/>
              <a:pPr>
                <a:defRPr/>
              </a:pPr>
              <a:t>2020/12/14</a:t>
            </a:fld>
            <a:endParaRPr lang="zh-TW" altLang="en-US"/>
          </a:p>
        </p:txBody>
      </p:sp>
      <p:sp>
        <p:nvSpPr>
          <p:cNvPr id="4" name="投影片圖像版面配置區 3"/>
          <p:cNvSpPr>
            <a:spLocks noGrp="1" noRot="1" noChangeAspect="1"/>
          </p:cNvSpPr>
          <p:nvPr>
            <p:ph type="sldImg" idx="2"/>
          </p:nvPr>
        </p:nvSpPr>
        <p:spPr>
          <a:xfrm>
            <a:off x="139700" y="766763"/>
            <a:ext cx="6819900" cy="3836987"/>
          </a:xfrm>
          <a:prstGeom prst="rect">
            <a:avLst/>
          </a:prstGeom>
          <a:noFill/>
          <a:ln w="12700">
            <a:solidFill>
              <a:prstClr val="black"/>
            </a:solidFill>
          </a:ln>
        </p:spPr>
        <p:txBody>
          <a:bodyPr vert="horz" lIns="94768" tIns="47384" rIns="94768" bIns="47384" rtlCol="0" anchor="ctr"/>
          <a:lstStyle/>
          <a:p>
            <a:pPr lvl="0"/>
            <a:endParaRPr lang="zh-TW" altLang="en-US" noProof="0"/>
          </a:p>
        </p:txBody>
      </p:sp>
      <p:sp>
        <p:nvSpPr>
          <p:cNvPr id="5" name="備忘稿版面配置區 4"/>
          <p:cNvSpPr>
            <a:spLocks noGrp="1"/>
          </p:cNvSpPr>
          <p:nvPr>
            <p:ph type="body" sz="quarter" idx="3"/>
          </p:nvPr>
        </p:nvSpPr>
        <p:spPr>
          <a:xfrm>
            <a:off x="709930" y="4861444"/>
            <a:ext cx="5679440" cy="4605576"/>
          </a:xfrm>
          <a:prstGeom prst="rect">
            <a:avLst/>
          </a:prstGeom>
        </p:spPr>
        <p:txBody>
          <a:bodyPr vert="horz" lIns="94768" tIns="47384" rIns="94768" bIns="47384"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3" y="9721108"/>
            <a:ext cx="3076363" cy="511730"/>
          </a:xfrm>
          <a:prstGeom prst="rect">
            <a:avLst/>
          </a:prstGeom>
        </p:spPr>
        <p:txBody>
          <a:bodyPr vert="horz" lIns="94768" tIns="47384" rIns="94768" bIns="47384" rtlCol="0" anchor="b"/>
          <a:lstStyle>
            <a:lvl1pPr algn="l" eaLnBrk="1" fontAlgn="auto" hangingPunct="1">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1296" y="9721108"/>
            <a:ext cx="3076363" cy="511730"/>
          </a:xfrm>
          <a:prstGeom prst="rect">
            <a:avLst/>
          </a:prstGeom>
        </p:spPr>
        <p:txBody>
          <a:bodyPr vert="horz" wrap="square" lIns="94768" tIns="47384" rIns="94768" bIns="47384" numCol="1" anchor="b" anchorCtr="0" compatLnSpc="1">
            <a:prstTxWarp prst="textNoShape">
              <a:avLst/>
            </a:prstTxWarp>
          </a:bodyPr>
          <a:lstStyle>
            <a:lvl1pPr algn="r" eaLnBrk="1" hangingPunct="1">
              <a:defRPr kumimoji="0" sz="1200">
                <a:latin typeface="Calibri" pitchFamily="34" charset="0"/>
                <a:ea typeface="新細明體" pitchFamily="18" charset="-120"/>
              </a:defRPr>
            </a:lvl1pPr>
          </a:lstStyle>
          <a:p>
            <a:pPr>
              <a:defRPr/>
            </a:pPr>
            <a:fld id="{BB8BD76A-2F67-42F1-9619-1A8D2E5EAE40}" type="slidenum">
              <a:rPr lang="zh-TW" altLang="en-US"/>
              <a:pPr>
                <a:defRPr/>
              </a:pPr>
              <a:t>‹#›</a:t>
            </a:fld>
            <a:endParaRPr lang="zh-TW" altLang="en-US"/>
          </a:p>
        </p:txBody>
      </p:sp>
    </p:spTree>
    <p:extLst>
      <p:ext uri="{BB962C8B-B14F-4D97-AF65-F5344CB8AC3E}">
        <p14:creationId xmlns:p14="http://schemas.microsoft.com/office/powerpoint/2010/main" val="39720761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iki.ros.org/Distribu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iki.ros.org/kinetic/Install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cap="none" dirty="0">
                <a:solidFill>
                  <a:srgbClr val="000000"/>
                </a:solidFill>
                <a:effectLst/>
                <a:latin typeface="Arial"/>
                <a:ea typeface="Arial"/>
                <a:cs typeface="Arial"/>
                <a:sym typeface="Arial"/>
              </a:rPr>
              <a:t>我想大部分人應該都有使用</a:t>
            </a:r>
            <a:r>
              <a:rPr lang="en-US" altLang="zh-TW" sz="1200" b="0" i="0" u="none" strike="noStrike" cap="none" dirty="0">
                <a:solidFill>
                  <a:srgbClr val="000000"/>
                </a:solidFill>
                <a:effectLst/>
                <a:latin typeface="Arial"/>
                <a:ea typeface="Arial"/>
                <a:cs typeface="Arial"/>
                <a:sym typeface="Arial"/>
              </a:rPr>
              <a:t>Windows</a:t>
            </a:r>
            <a:r>
              <a:rPr lang="zh-TW" altLang="en-US" sz="1200" b="0" i="0" u="none" strike="noStrike" cap="none" dirty="0">
                <a:solidFill>
                  <a:srgbClr val="000000"/>
                </a:solidFill>
                <a:effectLst/>
                <a:latin typeface="Arial"/>
                <a:ea typeface="Arial"/>
                <a:cs typeface="Arial"/>
                <a:sym typeface="Arial"/>
              </a:rPr>
              <a:t>的經驗</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雖然</a:t>
            </a:r>
            <a:r>
              <a:rPr lang="en-US" altLang="zh-TW" sz="1200" b="0" i="0" u="none" strike="noStrike" cap="none" dirty="0">
                <a:solidFill>
                  <a:srgbClr val="000000"/>
                </a:solidFill>
                <a:effectLst/>
                <a:latin typeface="Arial"/>
                <a:ea typeface="Arial"/>
                <a:cs typeface="Arial"/>
                <a:sym typeface="Arial"/>
              </a:rPr>
              <a:t>Windows</a:t>
            </a:r>
            <a:r>
              <a:rPr lang="zh-TW" altLang="en-US" sz="1200" b="0" i="0" u="none" strike="noStrike" cap="none" dirty="0">
                <a:solidFill>
                  <a:srgbClr val="000000"/>
                </a:solidFill>
                <a:effectLst/>
                <a:latin typeface="Arial"/>
                <a:ea typeface="Arial"/>
                <a:cs typeface="Arial"/>
                <a:sym typeface="Arial"/>
              </a:rPr>
              <a:t>有不少缺點</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但因為有</a:t>
            </a:r>
            <a:r>
              <a:rPr lang="en-US" altLang="zh-TW" sz="1200" b="0" i="0" u="none" strike="noStrike" cap="none" dirty="0">
                <a:solidFill>
                  <a:srgbClr val="000000"/>
                </a:solidFill>
                <a:effectLst/>
                <a:latin typeface="Arial"/>
                <a:ea typeface="Arial"/>
                <a:cs typeface="Arial"/>
                <a:sym typeface="Arial"/>
              </a:rPr>
              <a:t>Windows,</a:t>
            </a:r>
            <a:r>
              <a:rPr lang="zh-TW" altLang="en-US" sz="1200" b="0" i="0" u="none" strike="noStrike" cap="none" dirty="0">
                <a:solidFill>
                  <a:srgbClr val="000000"/>
                </a:solidFill>
                <a:effectLst/>
                <a:latin typeface="Arial"/>
                <a:ea typeface="Arial"/>
                <a:cs typeface="Arial"/>
                <a:sym typeface="Arial"/>
              </a:rPr>
              <a:t>所以</a:t>
            </a:r>
            <a:r>
              <a:rPr lang="zh-CN" altLang="en-US" sz="1200" b="0" i="0" u="none" strike="noStrike" cap="none" dirty="0">
                <a:solidFill>
                  <a:srgbClr val="000000"/>
                </a:solidFill>
                <a:effectLst/>
                <a:latin typeface="Arial"/>
                <a:ea typeface="Arial"/>
                <a:cs typeface="Arial"/>
                <a:sym typeface="Arial"/>
              </a:rPr>
              <a:t>各家</a:t>
            </a:r>
            <a:r>
              <a:rPr lang="zh-TW" altLang="en-US" sz="1200" b="0" i="0" u="none" strike="noStrike" cap="none" dirty="0">
                <a:solidFill>
                  <a:srgbClr val="000000"/>
                </a:solidFill>
                <a:effectLst/>
                <a:latin typeface="Arial"/>
                <a:ea typeface="Arial"/>
                <a:cs typeface="Arial"/>
                <a:sym typeface="Arial"/>
              </a:rPr>
              <a:t>電腦廠商的電腦使用方法才會差不多</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反正都是操作</a:t>
            </a:r>
            <a:r>
              <a:rPr lang="en-US" altLang="zh-TW" sz="1200" b="0" i="0" u="none" strike="noStrike" cap="none" dirty="0">
                <a:solidFill>
                  <a:srgbClr val="000000"/>
                </a:solidFill>
                <a:effectLst/>
                <a:latin typeface="Arial"/>
                <a:ea typeface="Arial"/>
                <a:cs typeface="Arial"/>
                <a:sym typeface="Arial"/>
              </a:rPr>
              <a:t>Windows.</a:t>
            </a:r>
            <a:r>
              <a:rPr lang="zh-TW" altLang="en-US" sz="1200" b="0" i="0" u="none" strike="noStrike" cap="none" dirty="0">
                <a:solidFill>
                  <a:srgbClr val="000000"/>
                </a:solidFill>
                <a:effectLst/>
                <a:latin typeface="Arial"/>
                <a:ea typeface="Arial"/>
                <a:cs typeface="Arial"/>
                <a:sym typeface="Arial"/>
              </a:rPr>
              <a:t>但是我們知道</a:t>
            </a:r>
            <a:r>
              <a:rPr lang="en-US" altLang="zh-TW" sz="1200" b="0" i="0" u="none" strike="noStrike" cap="none" dirty="0">
                <a:solidFill>
                  <a:srgbClr val="000000"/>
                </a:solidFill>
                <a:effectLst/>
                <a:latin typeface="Arial"/>
                <a:ea typeface="Arial"/>
                <a:cs typeface="Arial"/>
                <a:sym typeface="Arial"/>
              </a:rPr>
              <a:t>,Mac</a:t>
            </a:r>
            <a:r>
              <a:rPr lang="zh-TW" altLang="en-US" sz="1200" b="0" i="0" u="none" strike="noStrike" cap="none" dirty="0">
                <a:solidFill>
                  <a:srgbClr val="000000"/>
                </a:solidFill>
                <a:effectLst/>
                <a:latin typeface="Arial"/>
                <a:ea typeface="Arial"/>
                <a:cs typeface="Arial"/>
                <a:sym typeface="Arial"/>
              </a:rPr>
              <a:t>的使用方式跟</a:t>
            </a:r>
            <a:r>
              <a:rPr lang="en-US" altLang="zh-TW" sz="1200" b="0" i="0" u="none" strike="noStrike" cap="none" dirty="0">
                <a:solidFill>
                  <a:srgbClr val="000000"/>
                </a:solidFill>
                <a:effectLst/>
                <a:latin typeface="Arial"/>
                <a:ea typeface="Arial"/>
                <a:cs typeface="Arial"/>
                <a:sym typeface="Arial"/>
              </a:rPr>
              <a:t>Windows</a:t>
            </a:r>
            <a:r>
              <a:rPr lang="zh-TW" altLang="en-US" sz="1200" b="0" i="0" u="none" strike="noStrike" cap="none" dirty="0">
                <a:solidFill>
                  <a:srgbClr val="000000"/>
                </a:solidFill>
                <a:effectLst/>
                <a:latin typeface="Arial"/>
                <a:ea typeface="Arial"/>
                <a:cs typeface="Arial"/>
                <a:sym typeface="Arial"/>
              </a:rPr>
              <a:t>就有一段差距</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因為這兩者是不同的作業系統</a:t>
            </a:r>
            <a:r>
              <a:rPr lang="en-US" altLang="zh-TW" sz="1200" b="0" i="0" u="none" strike="noStrike" cap="none" dirty="0">
                <a:solidFill>
                  <a:srgbClr val="000000"/>
                </a:solidFill>
                <a:effectLst/>
                <a:latin typeface="Arial"/>
                <a:ea typeface="Arial"/>
                <a:cs typeface="Arial"/>
                <a:sym typeface="Arial"/>
              </a:rPr>
              <a:t>.</a:t>
            </a:r>
          </a:p>
          <a:p>
            <a:r>
              <a:rPr lang="zh-TW" altLang="en-US" sz="1200" b="0" i="0" u="none" strike="noStrike" cap="none" dirty="0">
                <a:solidFill>
                  <a:srgbClr val="000000"/>
                </a:solidFill>
                <a:effectLst/>
                <a:latin typeface="Arial"/>
                <a:ea typeface="Arial"/>
                <a:cs typeface="Arial"/>
                <a:sym typeface="Arial"/>
              </a:rPr>
              <a:t>試想一下</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如果電腦廠商的電腦作業系統全都不一樣</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那你每次換電腦或是要使用別人的電腦時會有多大的麻煩</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假設你在旅館</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只是想用旅館電腦上網收個信</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結果發現你連瀏覽器在哪裡都找不到會有多崩潰</a:t>
            </a:r>
            <a:r>
              <a:rPr lang="en-US" altLang="zh-TW" sz="1200" b="0" i="0" u="none" strike="noStrike" cap="none" dirty="0">
                <a:solidFill>
                  <a:srgbClr val="000000"/>
                </a:solidFill>
                <a:effectLst/>
                <a:latin typeface="Arial"/>
                <a:ea typeface="Arial"/>
                <a:cs typeface="Arial"/>
                <a:sym typeface="Arial"/>
              </a:rPr>
              <a:t>?</a:t>
            </a:r>
          </a:p>
          <a:p>
            <a:r>
              <a:rPr lang="zh-TW" altLang="en-US" sz="1200" b="0" i="0" u="none" strike="noStrike" cap="none" dirty="0">
                <a:solidFill>
                  <a:srgbClr val="000000"/>
                </a:solidFill>
                <a:effectLst/>
                <a:latin typeface="Arial"/>
                <a:ea typeface="Arial"/>
                <a:cs typeface="Arial"/>
                <a:sym typeface="Arial"/>
              </a:rPr>
              <a:t>這種崩潰</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在機器人研究的領域裡卻存在了數十年</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在</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出現前，每種機器人的作業系統跟軟體都不一樣</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可以想像東京大學做出來的機器人是用</a:t>
            </a:r>
            <a:r>
              <a:rPr lang="en-US" altLang="zh-TW" sz="1200" b="0" i="0" u="none" strike="noStrike" cap="none" dirty="0" smtClean="0">
                <a:solidFill>
                  <a:srgbClr val="000000"/>
                </a:solidFill>
                <a:effectLst/>
                <a:latin typeface="Arial"/>
                <a:ea typeface="Arial"/>
                <a:cs typeface="Arial"/>
                <a:sym typeface="Arial"/>
              </a:rPr>
              <a:t>Windows</a:t>
            </a:r>
            <a:r>
              <a:rPr lang="zh-TW" altLang="en-US" sz="1200" b="0" i="0" u="none" strike="noStrike" cap="none" dirty="0" smtClean="0">
                <a:solidFill>
                  <a:srgbClr val="000000"/>
                </a:solidFill>
                <a:effectLst/>
                <a:latin typeface="Arial"/>
                <a:ea typeface="Arial"/>
                <a:cs typeface="Arial"/>
                <a:sym typeface="Arial"/>
              </a:rPr>
              <a:t>，</a:t>
            </a:r>
            <a:r>
              <a:rPr lang="en-US" altLang="zh-TW" sz="1200" b="0" i="0" u="none" strike="noStrike" cap="none" dirty="0" smtClean="0">
                <a:solidFill>
                  <a:srgbClr val="000000"/>
                </a:solidFill>
                <a:effectLst/>
                <a:latin typeface="Arial"/>
                <a:ea typeface="Arial"/>
                <a:cs typeface="Arial"/>
                <a:sym typeface="Arial"/>
              </a:rPr>
              <a:t>Stanford</a:t>
            </a:r>
            <a:r>
              <a:rPr lang="zh-TW" altLang="en-US" sz="1200" b="0" i="0" u="none" strike="noStrike" cap="none" dirty="0">
                <a:solidFill>
                  <a:srgbClr val="000000"/>
                </a:solidFill>
                <a:effectLst/>
                <a:latin typeface="Arial"/>
                <a:ea typeface="Arial"/>
                <a:cs typeface="Arial"/>
                <a:sym typeface="Arial"/>
              </a:rPr>
              <a:t>大學做出來的機器人可能是用</a:t>
            </a:r>
            <a:r>
              <a:rPr lang="en-US" altLang="zh-TW" sz="1200" b="0" i="0" u="none" strike="noStrike" cap="none" dirty="0">
                <a:solidFill>
                  <a:srgbClr val="000000"/>
                </a:solidFill>
                <a:effectLst/>
                <a:latin typeface="Arial"/>
                <a:ea typeface="Arial"/>
                <a:cs typeface="Arial"/>
                <a:sym typeface="Arial"/>
              </a:rPr>
              <a:t>Mac OS,</a:t>
            </a:r>
            <a:r>
              <a:rPr lang="zh-TW" altLang="en-US" sz="1200" b="0" i="0" u="none" strike="noStrike" cap="none" dirty="0">
                <a:solidFill>
                  <a:srgbClr val="000000"/>
                </a:solidFill>
                <a:effectLst/>
                <a:latin typeface="Arial"/>
                <a:ea typeface="Arial"/>
                <a:cs typeface="Arial"/>
                <a:sym typeface="Arial"/>
              </a:rPr>
              <a:t>每隻機器人用的作業系統跟硬體設計都不一樣</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也就是說</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如果我今天要開發機器人</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從頭到尾</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包含機器人的硬體</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軟體都得自己設計</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就算我要做的設計可能已經有數萬人做過</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但因為大家的成果都是獨自擁有的</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所以我拿不到</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全部得自己來</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所以機器人開發曠日費時</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大家的成果又很難互通</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別人開發出來的機器人辨識系統在我的機器人有很大機率無法使用</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因為平台不一樣</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也就是溝通語言不一樣</a:t>
            </a:r>
            <a:r>
              <a:rPr lang="en-US" altLang="zh-TW" sz="1200" b="0" i="0" u="none" strike="noStrike" cap="none" dirty="0">
                <a:solidFill>
                  <a:srgbClr val="000000"/>
                </a:solidFill>
                <a:effectLst/>
                <a:latin typeface="Arial"/>
                <a:ea typeface="Arial"/>
                <a:cs typeface="Arial"/>
                <a:sym typeface="Arial"/>
              </a:rPr>
              <a:t>.</a:t>
            </a:r>
          </a:p>
          <a:p>
            <a:r>
              <a:rPr lang="zh-TW" altLang="en-US" sz="1200" b="0" i="0" u="none" strike="noStrike" cap="none" dirty="0">
                <a:solidFill>
                  <a:srgbClr val="000000"/>
                </a:solidFill>
                <a:effectLst/>
                <a:latin typeface="Arial"/>
                <a:ea typeface="Arial"/>
                <a:cs typeface="Arial"/>
                <a:sym typeface="Arial"/>
              </a:rPr>
              <a:t>在這樣的情況下</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 機器人一直在我們的想像中</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卻也一直無法真正的有爆炸性的突破</a:t>
            </a:r>
            <a:r>
              <a:rPr lang="en-US" altLang="zh-TW" sz="1200" b="0" i="0" u="none" strike="noStrike" cap="none" dirty="0">
                <a:solidFill>
                  <a:srgbClr val="000000"/>
                </a:solidFill>
                <a:effectLst/>
                <a:latin typeface="Arial"/>
                <a:ea typeface="Arial"/>
                <a:cs typeface="Arial"/>
                <a:sym typeface="Arial"/>
              </a:rPr>
              <a:t>.</a:t>
            </a:r>
          </a:p>
        </p:txBody>
      </p:sp>
      <p:sp>
        <p:nvSpPr>
          <p:cNvPr id="4" name="投影片編號版面配置區 3"/>
          <p:cNvSpPr>
            <a:spLocks noGrp="1"/>
          </p:cNvSpPr>
          <p:nvPr>
            <p:ph type="sldNum" sz="quarter" idx="5"/>
          </p:nvPr>
        </p:nvSpPr>
        <p:spPr/>
        <p:txBody>
          <a:bodyPr/>
          <a:lstStyle/>
          <a:p>
            <a:pPr>
              <a:defRPr/>
            </a:pPr>
            <a:fld id="{BB8BD76A-2F67-42F1-9619-1A8D2E5EAE40}" type="slidenum">
              <a:rPr lang="zh-TW" altLang="en-US" smtClean="0"/>
              <a:pPr>
                <a:defRPr/>
              </a:pPr>
              <a:t>1</a:t>
            </a:fld>
            <a:endParaRPr lang="zh-TW" altLang="en-US"/>
          </a:p>
        </p:txBody>
      </p:sp>
    </p:spTree>
    <p:extLst>
      <p:ext uri="{BB962C8B-B14F-4D97-AF65-F5344CB8AC3E}">
        <p14:creationId xmlns:p14="http://schemas.microsoft.com/office/powerpoint/2010/main" val="299865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rosdep</a:t>
            </a:r>
            <a:r>
              <a:rPr lang="zh-TW" altLang="en-US" sz="1200" b="0" i="0" kern="1200" dirty="0">
                <a:solidFill>
                  <a:schemeClr val="tx1"/>
                </a:solidFill>
                <a:effectLst/>
                <a:latin typeface="+mn-lt"/>
                <a:ea typeface="+mn-ea"/>
                <a:cs typeface="+mn-cs"/>
              </a:rPr>
              <a:t>是一個方便人管理安裝包的工具，大概就跟隔壁</a:t>
            </a:r>
            <a:r>
              <a:rPr lang="en-US" altLang="zh-TW" sz="1200" b="0" i="0" kern="1200" dirty="0">
                <a:solidFill>
                  <a:schemeClr val="tx1"/>
                </a:solidFill>
                <a:effectLst/>
                <a:latin typeface="+mn-lt"/>
                <a:ea typeface="+mn-ea"/>
                <a:cs typeface="+mn-cs"/>
              </a:rPr>
              <a:t>web</a:t>
            </a:r>
            <a:r>
              <a:rPr lang="zh-TW" altLang="en-US" sz="1200" b="0" i="0" kern="1200" dirty="0">
                <a:solidFill>
                  <a:schemeClr val="tx1"/>
                </a:solidFill>
                <a:effectLst/>
                <a:latin typeface="+mn-lt"/>
                <a:ea typeface="+mn-ea"/>
                <a:cs typeface="+mn-cs"/>
              </a:rPr>
              <a:t>棚裡面</a:t>
            </a:r>
            <a:r>
              <a:rPr lang="zh-TW" altLang="en-US" sz="1200" b="0" i="0" kern="1200" dirty="0" smtClean="0">
                <a:solidFill>
                  <a:schemeClr val="tx1"/>
                </a:solidFill>
                <a:effectLst/>
                <a:latin typeface="+mn-lt"/>
                <a:ea typeface="+mn-ea"/>
                <a:cs typeface="+mn-cs"/>
              </a:rPr>
              <a:t>的</a:t>
            </a:r>
            <a:r>
              <a:rPr lang="en-US" altLang="zh-TW" sz="1200" b="0" i="0" kern="1200" dirty="0" err="1" smtClean="0">
                <a:solidFill>
                  <a:schemeClr val="tx1"/>
                </a:solidFill>
                <a:effectLst/>
                <a:latin typeface="+mn-lt"/>
                <a:ea typeface="+mn-ea"/>
                <a:cs typeface="+mn-cs"/>
              </a:rPr>
              <a:t>npm</a:t>
            </a:r>
            <a:r>
              <a:rPr lang="zh-TW" altLang="en-US" sz="1200" b="0" i="0" kern="1200" dirty="0" smtClean="0">
                <a:solidFill>
                  <a:schemeClr val="tx1"/>
                </a:solidFill>
                <a:effectLst/>
                <a:latin typeface="+mn-lt"/>
                <a:ea typeface="+mn-ea"/>
                <a:cs typeface="+mn-cs"/>
              </a:rPr>
              <a:t>差不多，需要</a:t>
            </a:r>
            <a:r>
              <a:rPr lang="zh-TW" altLang="en-US" sz="1200" b="0" i="0" kern="1200" dirty="0">
                <a:solidFill>
                  <a:schemeClr val="tx1"/>
                </a:solidFill>
                <a:effectLst/>
                <a:latin typeface="+mn-lt"/>
                <a:ea typeface="+mn-ea"/>
                <a:cs typeface="+mn-cs"/>
              </a:rPr>
              <a:t>注意的是以下兩個指令一個要用</a:t>
            </a:r>
            <a:r>
              <a:rPr lang="en-US" altLang="zh-TW" sz="1200" b="0" i="0" kern="1200" dirty="0" err="1">
                <a:solidFill>
                  <a:schemeClr val="tx1"/>
                </a:solidFill>
                <a:effectLst/>
                <a:latin typeface="+mn-lt"/>
                <a:ea typeface="+mn-ea"/>
                <a:cs typeface="+mn-cs"/>
              </a:rPr>
              <a:t>sudo</a:t>
            </a:r>
            <a:r>
              <a:rPr lang="zh-TW" altLang="en-US" sz="1200" b="0" i="0" kern="1200" dirty="0">
                <a:solidFill>
                  <a:schemeClr val="tx1"/>
                </a:solidFill>
                <a:effectLst/>
                <a:latin typeface="+mn-lt"/>
                <a:ea typeface="+mn-ea"/>
                <a:cs typeface="+mn-cs"/>
              </a:rPr>
              <a:t>執行，另外一個不需要喔</a:t>
            </a:r>
            <a:r>
              <a:rPr lang="en-US" altLang="zh-TW" sz="1200" b="0" i="0" kern="1200" dirty="0">
                <a:solidFill>
                  <a:schemeClr val="tx1"/>
                </a:solidFill>
                <a:effectLst/>
                <a:latin typeface="+mn-lt"/>
                <a:ea typeface="+mn-ea"/>
                <a:cs typeface="+mn-cs"/>
              </a:rPr>
              <a:t>!</a:t>
            </a:r>
          </a:p>
          <a:p>
            <a:endParaRPr lang="en-US" altLang="zh-TW" dirty="0"/>
          </a:p>
          <a:p>
            <a:r>
              <a:rPr lang="zh-TW" altLang="en-US" dirty="0"/>
              <a:t/>
            </a:r>
            <a:br>
              <a:rPr lang="zh-TW" altLang="en-US" dirty="0"/>
            </a:br>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11</a:t>
            </a:fld>
            <a:endParaRPr lang="zh-TW" altLang="en-US"/>
          </a:p>
        </p:txBody>
      </p:sp>
    </p:spTree>
    <p:extLst>
      <p:ext uri="{BB962C8B-B14F-4D97-AF65-F5344CB8AC3E}">
        <p14:creationId xmlns:p14="http://schemas.microsoft.com/office/powerpoint/2010/main" val="102440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cap="none" dirty="0">
                <a:solidFill>
                  <a:srgbClr val="000000"/>
                </a:solidFill>
                <a:effectLst/>
                <a:latin typeface="Arial"/>
                <a:ea typeface="Arial"/>
                <a:cs typeface="Arial"/>
                <a:sym typeface="Arial"/>
              </a:rPr>
              <a:t>安裝完成後，輸入</a:t>
            </a:r>
            <a:r>
              <a:rPr lang="en-US" altLang="zh-TW" dirty="0" err="1"/>
              <a:t>roscore</a:t>
            </a:r>
            <a:r>
              <a:rPr lang="zh-TW" altLang="en-US" sz="1200" b="0" i="0" u="none" strike="noStrike" cap="none" dirty="0">
                <a:solidFill>
                  <a:srgbClr val="000000"/>
                </a:solidFill>
                <a:effectLst/>
                <a:latin typeface="Arial"/>
                <a:ea typeface="Arial"/>
                <a:cs typeface="Arial"/>
                <a:sym typeface="Arial"/>
              </a:rPr>
              <a:t>看看是否成功執行，如果出現以下畫面，恭喜你，安裝成功啦</a:t>
            </a:r>
            <a:r>
              <a:rPr lang="en-US" altLang="zh-TW" sz="1200" b="0" i="0" u="none" strike="noStrike" cap="none" dirty="0">
                <a:solidFill>
                  <a:srgbClr val="000000"/>
                </a:solidFill>
                <a:effectLst/>
                <a:latin typeface="Arial"/>
                <a:ea typeface="Arial"/>
                <a:cs typeface="Arial"/>
                <a:sym typeface="Arial"/>
              </a:rPr>
              <a:t>! </a:t>
            </a:r>
            <a:r>
              <a:rPr lang="zh-TW" altLang="en-US" sz="1200" b="0" i="0" u="none" strike="noStrike" cap="none" dirty="0">
                <a:solidFill>
                  <a:srgbClr val="000000"/>
                </a:solidFill>
                <a:effectLst/>
                <a:latin typeface="Arial"/>
                <a:ea typeface="Arial"/>
                <a:cs typeface="Arial"/>
                <a:sym typeface="Arial"/>
              </a:rPr>
              <a:t>接下來就可以正式開始玩裡面的功能囉</a:t>
            </a:r>
            <a:r>
              <a:rPr lang="en-US" altLang="zh-TW" sz="1200" b="0" i="0" u="none" strike="noStrike" cap="none" dirty="0">
                <a:solidFill>
                  <a:srgbClr val="000000"/>
                </a:solidFill>
                <a:effectLst/>
                <a:latin typeface="Arial"/>
                <a:ea typeface="Arial"/>
                <a:cs typeface="Arial"/>
                <a:sym typeface="Arial"/>
              </a:rPr>
              <a:t>~</a:t>
            </a:r>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12</a:t>
            </a:fld>
            <a:endParaRPr lang="zh-TW" altLang="en-US"/>
          </a:p>
        </p:txBody>
      </p:sp>
    </p:spTree>
    <p:extLst>
      <p:ext uri="{BB962C8B-B14F-4D97-AF65-F5344CB8AC3E}">
        <p14:creationId xmlns:p14="http://schemas.microsoft.com/office/powerpoint/2010/main" val="364804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13</a:t>
            </a:fld>
            <a:endParaRPr lang="zh-TW" altLang="en-US"/>
          </a:p>
        </p:txBody>
      </p:sp>
    </p:spTree>
    <p:extLst>
      <p:ext uri="{BB962C8B-B14F-4D97-AF65-F5344CB8AC3E}">
        <p14:creationId xmlns:p14="http://schemas.microsoft.com/office/powerpoint/2010/main" val="3838056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一般來說資料都會透過</a:t>
            </a:r>
            <a:r>
              <a:rPr lang="en-US" altLang="zh-TW" dirty="0"/>
              <a:t>master</a:t>
            </a:r>
            <a:r>
              <a:rPr lang="zh-CN" altLang="en-US" dirty="0"/>
              <a:t>來做傳輸處理，但是實際上其實就是不同的</a:t>
            </a:r>
            <a:r>
              <a:rPr lang="en-US" altLang="zh-CN" dirty="0"/>
              <a:t>node</a:t>
            </a:r>
            <a:r>
              <a:rPr lang="zh-CN" altLang="en-US" dirty="0"/>
              <a:t>做</a:t>
            </a:r>
            <a:r>
              <a:rPr lang="en-US" altLang="zh-CN" dirty="0" err="1"/>
              <a:t>tcp</a:t>
            </a:r>
            <a:r>
              <a:rPr lang="zh-CN" altLang="en-US" dirty="0"/>
              <a:t>傳輸，這個</a:t>
            </a:r>
            <a:r>
              <a:rPr lang="en-US" altLang="zh-CN" dirty="0" err="1"/>
              <a:t>tcp</a:t>
            </a:r>
            <a:r>
              <a:rPr lang="zh-CN" altLang="en-US" dirty="0"/>
              <a:t>在</a:t>
            </a:r>
            <a:r>
              <a:rPr lang="en-US" altLang="zh-CN" dirty="0" err="1"/>
              <a:t>ros</a:t>
            </a:r>
            <a:r>
              <a:rPr lang="zh-CN" altLang="en-US" dirty="0"/>
              <a:t>內稱為</a:t>
            </a:r>
            <a:r>
              <a:rPr lang="en-US" altLang="zh-CN" dirty="0" err="1"/>
              <a:t>rostcp</a:t>
            </a:r>
            <a:r>
              <a:rPr lang="zh-CN" altLang="en-US" dirty="0"/>
              <a:t>，而通訊方式就是前頁提到的</a:t>
            </a:r>
            <a:r>
              <a:rPr lang="en-US" altLang="zh-CN" dirty="0"/>
              <a:t>3</a:t>
            </a:r>
            <a:r>
              <a:rPr lang="zh-CN" altLang="en-US" dirty="0"/>
              <a:t>種</a:t>
            </a:r>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14</a:t>
            </a:fld>
            <a:endParaRPr lang="zh-TW" altLang="en-US"/>
          </a:p>
        </p:txBody>
      </p:sp>
    </p:spTree>
    <p:extLst>
      <p:ext uri="{BB962C8B-B14F-4D97-AF65-F5344CB8AC3E}">
        <p14:creationId xmlns:p14="http://schemas.microsoft.com/office/powerpoint/2010/main" val="2104605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r>
              <a:rPr lang="en-US" altLang="zh-TW" sz="1200" b="1" i="0" kern="1200" dirty="0">
                <a:solidFill>
                  <a:schemeClr val="tx1"/>
                </a:solidFill>
                <a:effectLst/>
                <a:latin typeface="+mn-lt"/>
                <a:ea typeface="+mn-ea"/>
                <a:cs typeface="+mn-cs"/>
              </a:rPr>
              <a:t>Topics</a:t>
            </a:r>
          </a:p>
          <a:p>
            <a:r>
              <a:rPr lang="zh-TW" altLang="en-US" sz="1200" b="0" i="0" kern="1200" dirty="0">
                <a:solidFill>
                  <a:schemeClr val="tx1"/>
                </a:solidFill>
                <a:effectLst/>
                <a:latin typeface="+mn-lt"/>
                <a:ea typeface="+mn-ea"/>
                <a:cs typeface="+mn-cs"/>
              </a:rPr>
              <a:t>應該被使用於連續性的資料流傳遞，例如相機的影像、機器的狀態等。</a:t>
            </a:r>
          </a:p>
          <a:p>
            <a:r>
              <a:rPr lang="zh-TW" altLang="en-US" sz="1200" b="0" i="0" kern="1200" dirty="0">
                <a:solidFill>
                  <a:schemeClr val="tx1"/>
                </a:solidFill>
                <a:effectLst/>
                <a:latin typeface="+mn-lt"/>
                <a:ea typeface="+mn-ea"/>
                <a:cs typeface="+mn-cs"/>
              </a:rPr>
              <a:t>資料流應該要可以被任何獨立的</a:t>
            </a:r>
            <a:r>
              <a:rPr lang="en-US" altLang="zh-TW" sz="1200" b="0" i="0" kern="1200" dirty="0">
                <a:solidFill>
                  <a:schemeClr val="tx1"/>
                </a:solidFill>
                <a:effectLst/>
                <a:latin typeface="+mn-lt"/>
                <a:ea typeface="+mn-ea"/>
                <a:cs typeface="+mn-cs"/>
              </a:rPr>
              <a:t>sender/receiver</a:t>
            </a:r>
            <a:r>
              <a:rPr lang="zh-TW" altLang="en-US" sz="1200" b="0" i="0" kern="1200" dirty="0">
                <a:solidFill>
                  <a:schemeClr val="tx1"/>
                </a:solidFill>
                <a:effectLst/>
                <a:latin typeface="+mn-lt"/>
                <a:ea typeface="+mn-ea"/>
                <a:cs typeface="+mn-cs"/>
              </a:rPr>
              <a:t>傳遞，支援多對多的串接。</a:t>
            </a:r>
          </a:p>
          <a:p>
            <a:r>
              <a:rPr lang="en-US" altLang="zh-TW" sz="1200" b="0" i="0" kern="1200" dirty="0">
                <a:solidFill>
                  <a:schemeClr val="tx1"/>
                </a:solidFill>
                <a:effectLst/>
                <a:latin typeface="+mn-lt"/>
                <a:ea typeface="+mn-ea"/>
                <a:cs typeface="+mn-cs"/>
              </a:rPr>
              <a:t>subscriber</a:t>
            </a:r>
            <a:r>
              <a:rPr lang="zh-TW" altLang="en-US" sz="1200" b="0" i="0" kern="1200" dirty="0">
                <a:solidFill>
                  <a:schemeClr val="tx1"/>
                </a:solidFill>
                <a:effectLst/>
                <a:latin typeface="+mn-lt"/>
                <a:ea typeface="+mn-ea"/>
                <a:cs typeface="+mn-cs"/>
              </a:rPr>
              <a:t>接收資料即呼叫</a:t>
            </a:r>
            <a:r>
              <a:rPr lang="en-US" altLang="zh-TW" sz="1200" b="0" i="0" kern="1200" dirty="0">
                <a:solidFill>
                  <a:schemeClr val="tx1"/>
                </a:solidFill>
                <a:effectLst/>
                <a:latin typeface="+mn-lt"/>
                <a:ea typeface="+mn-ea"/>
                <a:cs typeface="+mn-cs"/>
              </a:rPr>
              <a:t>callback function</a:t>
            </a:r>
            <a:r>
              <a:rPr lang="zh-TW" altLang="en-US" sz="1200" b="0" i="0" kern="1200" dirty="0">
                <a:solidFill>
                  <a:schemeClr val="tx1"/>
                </a:solidFill>
                <a:effectLst/>
                <a:latin typeface="+mn-lt"/>
                <a:ea typeface="+mn-ea"/>
                <a:cs typeface="+mn-cs"/>
              </a:rPr>
              <a:t>進行處理，而</a:t>
            </a:r>
            <a:r>
              <a:rPr lang="en-US" altLang="zh-TW" sz="1200" b="0" i="0" kern="1200" dirty="0">
                <a:solidFill>
                  <a:schemeClr val="tx1"/>
                </a:solidFill>
                <a:effectLst/>
                <a:latin typeface="+mn-lt"/>
                <a:ea typeface="+mn-ea"/>
                <a:cs typeface="+mn-cs"/>
              </a:rPr>
              <a:t>publisher</a:t>
            </a:r>
            <a:r>
              <a:rPr lang="zh-TW" altLang="en-US" sz="1200" b="0" i="0" kern="1200" dirty="0">
                <a:solidFill>
                  <a:schemeClr val="tx1"/>
                </a:solidFill>
                <a:effectLst/>
                <a:latin typeface="+mn-lt"/>
                <a:ea typeface="+mn-ea"/>
                <a:cs typeface="+mn-cs"/>
              </a:rPr>
              <a:t>應可決定何時發送資料。</a:t>
            </a:r>
          </a:p>
          <a:p>
            <a:r>
              <a:rPr lang="en-US" altLang="zh-TW" sz="1200" b="1" i="0" kern="1200" dirty="0">
                <a:solidFill>
                  <a:schemeClr val="tx1"/>
                </a:solidFill>
                <a:effectLst/>
                <a:latin typeface="+mn-lt"/>
                <a:ea typeface="+mn-ea"/>
                <a:cs typeface="+mn-cs"/>
              </a:rPr>
              <a:t>Services</a:t>
            </a:r>
          </a:p>
          <a:p>
            <a:r>
              <a:rPr lang="zh-TW" altLang="en-US" sz="1200" b="0" i="0" kern="1200" dirty="0">
                <a:solidFill>
                  <a:schemeClr val="tx1"/>
                </a:solidFill>
                <a:effectLst/>
                <a:latin typeface="+mn-lt"/>
                <a:ea typeface="+mn-ea"/>
                <a:cs typeface="+mn-cs"/>
              </a:rPr>
              <a:t>應使用於外部呼叫，且呼叫的過程很短暫的情況，例如查表、計算等。</a:t>
            </a:r>
          </a:p>
          <a:p>
            <a:r>
              <a:rPr lang="zh-TW" altLang="en-US" sz="1200" b="0" i="0" kern="1200" dirty="0">
                <a:solidFill>
                  <a:schemeClr val="tx1"/>
                </a:solidFill>
                <a:effectLst/>
                <a:latin typeface="+mn-lt"/>
                <a:ea typeface="+mn-ea"/>
                <a:cs typeface="+mn-cs"/>
              </a:rPr>
              <a:t>不應使用在需要長時間進行處理的作業，否則該作業應該要能被中斷</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a:t>
            </a:r>
            <a:r>
              <a:rPr lang="en-US" altLang="zh-TW" sz="1200" b="0" i="0" kern="1200" dirty="0">
                <a:solidFill>
                  <a:schemeClr val="tx1"/>
                </a:solidFill>
                <a:effectLst/>
                <a:latin typeface="+mn-lt"/>
                <a:ea typeface="+mn-ea"/>
                <a:cs typeface="+mn-cs"/>
              </a:rPr>
              <a:t>action</a:t>
            </a:r>
            <a:r>
              <a:rPr lang="zh-TW" altLang="en-US" sz="1200" b="0" i="0" kern="1200" dirty="0">
                <a:solidFill>
                  <a:schemeClr val="tx1"/>
                </a:solidFill>
                <a:effectLst/>
                <a:latin typeface="+mn-lt"/>
                <a:ea typeface="+mn-ea"/>
                <a:cs typeface="+mn-cs"/>
              </a:rPr>
              <a:t>的情況</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使用簡易的</a:t>
            </a:r>
            <a:r>
              <a:rPr lang="en-US" altLang="zh-TW" sz="1200" b="0" i="0" kern="1200" dirty="0">
                <a:solidFill>
                  <a:schemeClr val="tx1"/>
                </a:solidFill>
                <a:effectLst/>
                <a:latin typeface="+mn-lt"/>
                <a:ea typeface="+mn-ea"/>
                <a:cs typeface="+mn-cs"/>
              </a:rPr>
              <a:t>blocking </a:t>
            </a:r>
            <a:r>
              <a:rPr lang="zh-TW" altLang="en-US" sz="1200" b="0" i="0" kern="1200" dirty="0">
                <a:solidFill>
                  <a:schemeClr val="tx1"/>
                </a:solidFill>
                <a:effectLst/>
                <a:latin typeface="+mn-lt"/>
                <a:ea typeface="+mn-ea"/>
                <a:cs typeface="+mn-cs"/>
              </a:rPr>
              <a:t>進行呼叫，最常使用在需要快速處理比對資料的作業。</a:t>
            </a:r>
          </a:p>
          <a:p>
            <a:r>
              <a:rPr lang="en-US" altLang="zh-TW" sz="1200" b="0" i="0" kern="1200" dirty="0">
                <a:solidFill>
                  <a:schemeClr val="tx1"/>
                </a:solidFill>
                <a:effectLst/>
                <a:latin typeface="+mn-lt"/>
                <a:ea typeface="+mn-ea"/>
                <a:cs typeface="+mn-cs"/>
              </a:rPr>
              <a:t>client</a:t>
            </a:r>
            <a:r>
              <a:rPr lang="zh-TW" altLang="en-US" sz="1200" b="0" i="0" kern="1200" dirty="0">
                <a:solidFill>
                  <a:schemeClr val="tx1"/>
                </a:solidFill>
                <a:effectLst/>
                <a:latin typeface="+mn-lt"/>
                <a:ea typeface="+mn-ea"/>
                <a:cs typeface="+mn-cs"/>
              </a:rPr>
              <a:t>端發送</a:t>
            </a:r>
            <a:r>
              <a:rPr lang="en-US" altLang="zh-TW" sz="1200" b="0" i="0" kern="1200" dirty="0">
                <a:solidFill>
                  <a:schemeClr val="tx1"/>
                </a:solidFill>
                <a:effectLst/>
                <a:latin typeface="+mn-lt"/>
                <a:ea typeface="+mn-ea"/>
                <a:cs typeface="+mn-cs"/>
              </a:rPr>
              <a:t>request</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server</a:t>
            </a:r>
            <a:r>
              <a:rPr lang="zh-TW" altLang="en-US" sz="1200" b="0" i="0" kern="1200" dirty="0">
                <a:solidFill>
                  <a:schemeClr val="tx1"/>
                </a:solidFill>
                <a:effectLst/>
                <a:latin typeface="+mn-lt"/>
                <a:ea typeface="+mn-ea"/>
                <a:cs typeface="+mn-cs"/>
              </a:rPr>
              <a:t>端接收並回傳</a:t>
            </a:r>
            <a:r>
              <a:rPr lang="en-US" altLang="zh-TW" sz="1200" b="0" i="0" kern="1200" dirty="0">
                <a:solidFill>
                  <a:schemeClr val="tx1"/>
                </a:solidFill>
                <a:effectLst/>
                <a:latin typeface="+mn-lt"/>
                <a:ea typeface="+mn-ea"/>
                <a:cs typeface="+mn-cs"/>
              </a:rPr>
              <a:t>response</a:t>
            </a:r>
            <a:r>
              <a:rPr lang="zh-TW" altLang="en-US" sz="1200" b="0" i="0" kern="1200" dirty="0">
                <a:solidFill>
                  <a:schemeClr val="tx1"/>
                </a:solidFill>
                <a:effectLst/>
                <a:latin typeface="+mn-lt"/>
                <a:ea typeface="+mn-ea"/>
                <a:cs typeface="+mn-cs"/>
              </a:rPr>
              <a:t>。</a:t>
            </a:r>
          </a:p>
          <a:p>
            <a:r>
              <a:rPr lang="en-US" altLang="zh-TW" sz="1200" b="1" i="0" kern="1200" dirty="0">
                <a:solidFill>
                  <a:schemeClr val="tx1"/>
                </a:solidFill>
                <a:effectLst/>
                <a:latin typeface="+mn-lt"/>
                <a:ea typeface="+mn-ea"/>
                <a:cs typeface="+mn-cs"/>
              </a:rPr>
              <a:t>Actions</a:t>
            </a:r>
          </a:p>
          <a:p>
            <a:r>
              <a:rPr lang="zh-TW" altLang="en-US" sz="1200" b="0" i="0" kern="1200" dirty="0">
                <a:solidFill>
                  <a:schemeClr val="tx1"/>
                </a:solidFill>
                <a:effectLst/>
                <a:latin typeface="+mn-lt"/>
                <a:ea typeface="+mn-ea"/>
                <a:cs typeface="+mn-cs"/>
              </a:rPr>
              <a:t>應使用於分散式的狀態機處理，並且需要在執行請求的過程中持續發送</a:t>
            </a:r>
            <a:r>
              <a:rPr lang="en-US" altLang="zh-TW" sz="1200" b="0" i="0" kern="1200" dirty="0">
                <a:solidFill>
                  <a:schemeClr val="tx1"/>
                </a:solidFill>
                <a:effectLst/>
                <a:latin typeface="+mn-lt"/>
                <a:ea typeface="+mn-ea"/>
                <a:cs typeface="+mn-cs"/>
              </a:rPr>
              <a:t>feedback</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跟</a:t>
            </a:r>
            <a:r>
              <a:rPr lang="en-US"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很像但不一樣的地方就是他可以因為一些條件而被中斷作業。</a:t>
            </a:r>
          </a:p>
          <a:p>
            <a:r>
              <a:rPr lang="zh-TW" altLang="en-US" sz="1200" b="0" i="0" kern="1200" dirty="0">
                <a:solidFill>
                  <a:schemeClr val="tx1"/>
                </a:solidFill>
                <a:effectLst/>
                <a:latin typeface="+mn-lt"/>
                <a:ea typeface="+mn-ea"/>
                <a:cs typeface="+mn-cs"/>
              </a:rPr>
              <a:t>每個任務的</a:t>
            </a:r>
            <a:r>
              <a:rPr lang="en-US" altLang="zh-TW" sz="1200" b="0" i="0" kern="1200" dirty="0">
                <a:solidFill>
                  <a:schemeClr val="tx1"/>
                </a:solidFill>
                <a:effectLst/>
                <a:latin typeface="+mn-lt"/>
                <a:ea typeface="+mn-ea"/>
                <a:cs typeface="+mn-cs"/>
              </a:rPr>
              <a:t>life cycle</a:t>
            </a:r>
            <a:r>
              <a:rPr lang="zh-TW" altLang="en-US" sz="1200" b="0" i="0" kern="1200" dirty="0">
                <a:solidFill>
                  <a:schemeClr val="tx1"/>
                </a:solidFill>
                <a:effectLst/>
                <a:latin typeface="+mn-lt"/>
                <a:ea typeface="+mn-ea"/>
                <a:cs typeface="+mn-cs"/>
              </a:rPr>
              <a:t>是獨立的，若有兩個</a:t>
            </a:r>
            <a:r>
              <a:rPr lang="en-US" altLang="zh-TW" sz="1200" b="0" i="0" kern="1200" dirty="0">
                <a:solidFill>
                  <a:schemeClr val="tx1"/>
                </a:solidFill>
                <a:effectLst/>
                <a:latin typeface="+mn-lt"/>
                <a:ea typeface="+mn-ea"/>
                <a:cs typeface="+mn-cs"/>
              </a:rPr>
              <a:t>goal</a:t>
            </a:r>
            <a:r>
              <a:rPr lang="zh-TW" altLang="en-US" sz="1200" b="0" i="0" kern="1200" dirty="0">
                <a:solidFill>
                  <a:schemeClr val="tx1"/>
                </a:solidFill>
                <a:effectLst/>
                <a:latin typeface="+mn-lt"/>
                <a:ea typeface="+mn-ea"/>
                <a:cs typeface="+mn-cs"/>
              </a:rPr>
              <a:t>在同一個</a:t>
            </a:r>
            <a:r>
              <a:rPr lang="en-US" altLang="zh-TW" sz="1200" b="0" i="0" kern="1200" dirty="0">
                <a:solidFill>
                  <a:schemeClr val="tx1"/>
                </a:solidFill>
                <a:effectLst/>
                <a:latin typeface="+mn-lt"/>
                <a:ea typeface="+mn-ea"/>
                <a:cs typeface="+mn-cs"/>
              </a:rPr>
              <a:t>action server</a:t>
            </a:r>
            <a:r>
              <a:rPr lang="zh-TW" altLang="en-US" sz="1200" b="0" i="0" kern="1200" dirty="0">
                <a:solidFill>
                  <a:schemeClr val="tx1"/>
                </a:solidFill>
                <a:effectLst/>
                <a:latin typeface="+mn-lt"/>
                <a:ea typeface="+mn-ea"/>
                <a:cs typeface="+mn-cs"/>
              </a:rPr>
              <a:t>上被執行，可以根據它產生的</a:t>
            </a:r>
            <a:r>
              <a:rPr lang="en-US" altLang="zh-TW" sz="1200" b="0" i="0" kern="1200" dirty="0">
                <a:solidFill>
                  <a:schemeClr val="tx1"/>
                </a:solidFill>
                <a:effectLst/>
                <a:latin typeface="+mn-lt"/>
                <a:ea typeface="+mn-ea"/>
                <a:cs typeface="+mn-cs"/>
              </a:rPr>
              <a:t>id</a:t>
            </a:r>
            <a:r>
              <a:rPr lang="zh-TW" altLang="en-US" sz="1200" b="0" i="0" kern="1200" dirty="0">
                <a:solidFill>
                  <a:schemeClr val="tx1"/>
                </a:solidFill>
                <a:effectLst/>
                <a:latin typeface="+mn-lt"/>
                <a:ea typeface="+mn-ea"/>
                <a:cs typeface="+mn-cs"/>
              </a:rPr>
              <a:t>獨立作業。</a:t>
            </a:r>
          </a:p>
          <a:p>
            <a:r>
              <a:rPr lang="zh-TW" altLang="en-US" sz="1200" b="0" i="0" kern="1200" dirty="0">
                <a:solidFill>
                  <a:schemeClr val="tx1"/>
                </a:solidFill>
                <a:effectLst/>
                <a:latin typeface="+mn-lt"/>
                <a:ea typeface="+mn-ea"/>
                <a:cs typeface="+mn-cs"/>
              </a:rPr>
              <a:t>最好使用的時機為需要花費數秒的工作，或是初始化一些底層控制的模式的時候，可以監聽狀態以及設定終止條件的情況。</a:t>
            </a:r>
          </a:p>
          <a:p>
            <a:r>
              <a:rPr lang="zh-TW" altLang="en-US" sz="1200" b="0" i="0" kern="1200" dirty="0">
                <a:solidFill>
                  <a:schemeClr val="tx1"/>
                </a:solidFill>
                <a:effectLst/>
                <a:latin typeface="+mn-lt"/>
                <a:ea typeface="+mn-ea"/>
                <a:cs typeface="+mn-cs"/>
              </a:rPr>
              <a:t>使用分散式的</a:t>
            </a:r>
            <a:r>
              <a:rPr lang="en-US" altLang="zh-TW" sz="1200" b="0" i="0" kern="1200" dirty="0">
                <a:solidFill>
                  <a:schemeClr val="tx1"/>
                </a:solidFill>
                <a:effectLst/>
                <a:latin typeface="+mn-lt"/>
                <a:ea typeface="+mn-ea"/>
                <a:cs typeface="+mn-cs"/>
              </a:rPr>
              <a:t>non-blocking</a:t>
            </a:r>
            <a:r>
              <a:rPr lang="zh-TW" altLang="en-US" sz="1200" b="0" i="0" kern="1200" dirty="0">
                <a:solidFill>
                  <a:schemeClr val="tx1"/>
                </a:solidFill>
                <a:effectLst/>
                <a:latin typeface="+mn-lt"/>
                <a:ea typeface="+mn-ea"/>
                <a:cs typeface="+mn-cs"/>
              </a:rPr>
              <a:t>方式做處理，更符合真實世界中作動的感覺，以自駕車為例，車子在往前開的時候若遇障礙物，則需要中斷本來的路線規劃，並執行停止</a:t>
            </a:r>
            <a:r>
              <a:rPr lang="en-US" altLang="zh-TW" sz="1200" b="0" i="0" kern="1200" dirty="0">
                <a:solidFill>
                  <a:schemeClr val="tx1"/>
                </a:solidFill>
                <a:effectLst/>
                <a:latin typeface="+mn-lt"/>
                <a:ea typeface="+mn-ea"/>
                <a:cs typeface="+mn-cs"/>
              </a:rPr>
              <a:t>/re-routing</a:t>
            </a:r>
            <a:r>
              <a:rPr lang="zh-TW" altLang="en-US" sz="1200" b="0" i="0" kern="1200" dirty="0">
                <a:solidFill>
                  <a:schemeClr val="tx1"/>
                </a:solidFill>
                <a:effectLst/>
                <a:latin typeface="+mn-lt"/>
                <a:ea typeface="+mn-ea"/>
                <a:cs typeface="+mn-cs"/>
              </a:rPr>
              <a:t>的任務。</a:t>
            </a: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15</a:t>
            </a:fld>
            <a:endParaRPr lang="zh-TW" altLang="en-US"/>
          </a:p>
        </p:txBody>
      </p:sp>
    </p:spTree>
    <p:extLst>
      <p:ext uri="{BB962C8B-B14F-4D97-AF65-F5344CB8AC3E}">
        <p14:creationId xmlns:p14="http://schemas.microsoft.com/office/powerpoint/2010/main" val="3655577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比較像是在負責為機器人的各個元件進行溝通與操作的一個框架，以機器人的行走為例，要讓機器人走路需要控制其底下的馬達、還有一些感測器以進行避障等等，</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內就有這種類型的函式可以讓控制馬達的程式得以與接收感測器的程式溝通，如圖所示</a:t>
            </a:r>
            <a:endParaRPr lang="en-US" altLang="zh-TW" sz="1200" b="0" i="0" u="none" strike="noStrike" cap="none" dirty="0">
              <a:solidFill>
                <a:srgbClr val="000000"/>
              </a:solidFill>
              <a:effectLst/>
              <a:latin typeface="Arial"/>
              <a:ea typeface="Arial"/>
              <a:cs typeface="Arial"/>
              <a:sym typeface="Arial"/>
            </a:endParaRPr>
          </a:p>
          <a:p>
            <a:r>
              <a:rPr lang="en-US" altLang="zh-TW" dirty="0"/>
              <a:t>master</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系統中負責管理</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的一個功能，他負責</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之間的溝通橋樑，因此在執行</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之前一定要先把</a:t>
            </a:r>
            <a:r>
              <a:rPr lang="en-US" altLang="zh-TW" dirty="0"/>
              <a:t>master</a:t>
            </a:r>
            <a:r>
              <a:rPr lang="zh-TW" altLang="en-US" sz="1200" b="0" i="0" kern="1200" dirty="0">
                <a:solidFill>
                  <a:schemeClr val="tx1"/>
                </a:solidFill>
                <a:effectLst/>
                <a:latin typeface="+mn-lt"/>
                <a:ea typeface="+mn-ea"/>
                <a:cs typeface="+mn-cs"/>
              </a:rPr>
              <a:t>開啟，開啟的方法很簡單，其實在一開始測試</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環境安裝的成不成功的時候我們就已經執行過啦</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a:t>
            </a:r>
            <a:r>
              <a:rPr lang="en-US" altLang="zh-TW" dirty="0" err="1"/>
              <a:t>roscore</a:t>
            </a:r>
            <a:r>
              <a:rPr lang="zh-TW" altLang="en-US" sz="1200" b="0" i="0" kern="1200" dirty="0">
                <a:solidFill>
                  <a:schemeClr val="tx1"/>
                </a:solidFill>
                <a:effectLst/>
                <a:latin typeface="+mn-lt"/>
                <a:ea typeface="+mn-ea"/>
                <a:cs typeface="+mn-cs"/>
              </a:rPr>
              <a:t>這個指令，因此需要多開一個視窗執行</a:t>
            </a:r>
            <a:r>
              <a:rPr lang="en-US" altLang="zh-TW" dirty="0"/>
              <a:t>master</a:t>
            </a:r>
            <a:r>
              <a:rPr lang="zh-TW" altLang="en-US" sz="1200" b="0" i="0" kern="1200" dirty="0">
                <a:solidFill>
                  <a:schemeClr val="tx1"/>
                </a:solidFill>
                <a:effectLst/>
                <a:latin typeface="+mn-lt"/>
                <a:ea typeface="+mn-ea"/>
                <a:cs typeface="+mn-cs"/>
              </a:rPr>
              <a:t>喔</a:t>
            </a:r>
            <a:r>
              <a:rPr lang="en-US" altLang="zh-TW" sz="1200" b="0" i="0" kern="1200" dirty="0">
                <a:solidFill>
                  <a:schemeClr val="tx1"/>
                </a:solidFill>
                <a:effectLst/>
                <a:latin typeface="+mn-lt"/>
                <a:ea typeface="+mn-ea"/>
                <a:cs typeface="+mn-cs"/>
              </a:rPr>
              <a:t>!</a:t>
            </a:r>
            <a:endParaRPr lang="en-US" altLang="zh-TW" sz="1200" b="0" i="0" u="none" strike="noStrike" cap="none" dirty="0">
              <a:solidFill>
                <a:srgbClr val="000000"/>
              </a:solidFill>
              <a:effectLst/>
              <a:latin typeface="Arial"/>
              <a:ea typeface="Arial"/>
              <a:cs typeface="Arial"/>
              <a:sym typeface="Arial"/>
            </a:endParaRPr>
          </a:p>
          <a:p>
            <a:r>
              <a:rPr lang="zh-CN" altLang="en-US" dirty="0"/>
              <a:t>總共有三個角色</a:t>
            </a:r>
            <a:r>
              <a:rPr lang="zh-TW" altLang="en-US" dirty="0"/>
              <a:t> </a:t>
            </a:r>
            <a:r>
              <a:rPr lang="en-US" altLang="zh-TW" dirty="0"/>
              <a:t>ROS master </a:t>
            </a:r>
            <a:r>
              <a:rPr lang="zh-CN" altLang="en-US" dirty="0"/>
              <a:t>感測器</a:t>
            </a:r>
            <a:r>
              <a:rPr lang="zh-TW" altLang="en-US" dirty="0"/>
              <a:t> 以及底盤，所有感測器的資料都會透過</a:t>
            </a:r>
            <a:r>
              <a:rPr lang="en-US" altLang="zh-TW" dirty="0"/>
              <a:t>ROS master</a:t>
            </a:r>
            <a:r>
              <a:rPr lang="zh-CN" altLang="en-US" dirty="0"/>
              <a:t>來做傳輸，最終傳輸到底盤來做反應</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16</a:t>
            </a:fld>
            <a:endParaRPr lang="zh-TW" altLang="en-US"/>
          </a:p>
        </p:txBody>
      </p:sp>
    </p:spTree>
    <p:extLst>
      <p:ext uri="{BB962C8B-B14F-4D97-AF65-F5344CB8AC3E}">
        <p14:creationId xmlns:p14="http://schemas.microsoft.com/office/powerpoint/2010/main" val="229539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系統內最小的一個單位，位在</a:t>
            </a:r>
            <a:r>
              <a:rPr lang="en-US" altLang="zh-TW" sz="1200" b="0" i="0" kern="1200" dirty="0">
                <a:solidFill>
                  <a:schemeClr val="tx1"/>
                </a:solidFill>
                <a:effectLst/>
                <a:latin typeface="+mn-lt"/>
                <a:ea typeface="+mn-ea"/>
                <a:cs typeface="+mn-cs"/>
              </a:rPr>
              <a:t>Package</a:t>
            </a:r>
            <a:r>
              <a:rPr lang="zh-TW" altLang="en-US" sz="1200" b="0" i="0" kern="1200" dirty="0">
                <a:solidFill>
                  <a:schemeClr val="tx1"/>
                </a:solidFill>
                <a:effectLst/>
                <a:latin typeface="+mn-lt"/>
                <a:ea typeface="+mn-ea"/>
                <a:cs typeface="+mn-cs"/>
              </a:rPr>
              <a:t>底下，表示執行的程式。而一個</a:t>
            </a:r>
            <a:r>
              <a:rPr lang="en-US" altLang="zh-TW" sz="1200" b="0" i="0" kern="1200" dirty="0">
                <a:solidFill>
                  <a:schemeClr val="tx1"/>
                </a:solidFill>
                <a:effectLst/>
                <a:latin typeface="+mn-lt"/>
                <a:ea typeface="+mn-ea"/>
                <a:cs typeface="+mn-cs"/>
              </a:rPr>
              <a:t>Package</a:t>
            </a:r>
            <a:r>
              <a:rPr lang="zh-TW" altLang="en-US" sz="1200" b="0" i="0" kern="1200" dirty="0">
                <a:solidFill>
                  <a:schemeClr val="tx1"/>
                </a:solidFill>
                <a:effectLst/>
                <a:latin typeface="+mn-lt"/>
                <a:ea typeface="+mn-ea"/>
                <a:cs typeface="+mn-cs"/>
              </a:rPr>
              <a:t>可以有很多個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，用來執行不同的任務，例如一個人物偵測模組，可能內部就要有獲取圖片、影像處理、特徵點偵測的程式等等，每個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都可以跟別的</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透過</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或其他方式來溝通、獲取資料，其概念圖如圖所示</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還有一個很大的特點就是他可以使用不同的語言來撰寫，以人物偵測為例，獲取圖片及影像處理的部分可以用</a:t>
            </a:r>
            <a:r>
              <a:rPr lang="en-US" altLang="zh-TW" sz="1200" b="0" i="0" kern="1200" dirty="0">
                <a:solidFill>
                  <a:schemeClr val="tx1"/>
                </a:solidFill>
                <a:effectLst/>
                <a:latin typeface="+mn-lt"/>
                <a:ea typeface="+mn-ea"/>
                <a:cs typeface="+mn-cs"/>
              </a:rPr>
              <a:t>Python</a:t>
            </a:r>
            <a:r>
              <a:rPr lang="zh-TW" altLang="en-US" sz="1200" b="0" i="0" kern="1200" dirty="0">
                <a:solidFill>
                  <a:schemeClr val="tx1"/>
                </a:solidFill>
                <a:effectLst/>
                <a:latin typeface="+mn-lt"/>
                <a:ea typeface="+mn-ea"/>
                <a:cs typeface="+mn-cs"/>
              </a:rPr>
              <a:t>來寫，特徵點偵測可能比較注重效能，就可以改用</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來寫，這些不同的</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都可以放在同一個</a:t>
            </a:r>
            <a:r>
              <a:rPr lang="en-US" altLang="zh-TW" sz="1200" b="0" i="0" kern="1200" dirty="0">
                <a:solidFill>
                  <a:schemeClr val="tx1"/>
                </a:solidFill>
                <a:effectLst/>
                <a:latin typeface="+mn-lt"/>
                <a:ea typeface="+mn-ea"/>
                <a:cs typeface="+mn-cs"/>
              </a:rPr>
              <a:t>Package</a:t>
            </a:r>
            <a:r>
              <a:rPr lang="zh-TW" altLang="en-US" sz="1200" b="0" i="0" kern="1200" dirty="0">
                <a:solidFill>
                  <a:schemeClr val="tx1"/>
                </a:solidFill>
                <a:effectLst/>
                <a:latin typeface="+mn-lt"/>
                <a:ea typeface="+mn-ea"/>
                <a:cs typeface="+mn-cs"/>
              </a:rPr>
              <a:t>裡面，形成一個人物偵測的模組。</a:t>
            </a:r>
          </a:p>
          <a:p>
            <a:r>
              <a:rPr lang="zh-TW" altLang="en-US" sz="1200" b="0" i="0" kern="1200" dirty="0">
                <a:solidFill>
                  <a:schemeClr val="tx1"/>
                </a:solidFill>
                <a:effectLst/>
                <a:latin typeface="+mn-lt"/>
                <a:ea typeface="+mn-ea"/>
                <a:cs typeface="+mn-cs"/>
              </a:rPr>
              <a:t>最後總結一下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的特色</a:t>
            </a:r>
            <a:r>
              <a:rPr lang="en-US" altLang="zh-TW"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可以降低程式的複雜度</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因為可以拆分成不同的</a:t>
            </a:r>
            <a:r>
              <a:rPr lang="en-US" altLang="zh-TW" sz="1200" b="0" i="0" kern="1200" dirty="0">
                <a:solidFill>
                  <a:schemeClr val="tx1"/>
                </a:solidFill>
                <a:effectLst/>
                <a:latin typeface="+mn-lt"/>
                <a:ea typeface="+mn-ea"/>
                <a:cs typeface="+mn-cs"/>
              </a:rPr>
              <a:t>Node)</a:t>
            </a:r>
          </a:p>
          <a:p>
            <a:r>
              <a:rPr lang="zh-TW" altLang="en-US" sz="1200" b="0" i="0" kern="1200" dirty="0">
                <a:solidFill>
                  <a:schemeClr val="tx1"/>
                </a:solidFill>
                <a:effectLst/>
                <a:latin typeface="+mn-lt"/>
                <a:ea typeface="+mn-ea"/>
                <a:cs typeface="+mn-cs"/>
              </a:rPr>
              <a:t>程式容錯率</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一個</a:t>
            </a:r>
            <a:r>
              <a:rPr lang="en-US" altLang="zh-TW" sz="1200" b="0" i="0" kern="1200" dirty="0">
                <a:solidFill>
                  <a:schemeClr val="tx1"/>
                </a:solidFill>
                <a:effectLst/>
                <a:latin typeface="+mn-lt"/>
                <a:ea typeface="+mn-ea"/>
                <a:cs typeface="+mn-cs"/>
              </a:rPr>
              <a:t>Node crash</a:t>
            </a:r>
            <a:r>
              <a:rPr lang="zh-TW" altLang="en-US" sz="1200" b="0" i="0" kern="1200" dirty="0">
                <a:solidFill>
                  <a:schemeClr val="tx1"/>
                </a:solidFill>
                <a:effectLst/>
                <a:latin typeface="+mn-lt"/>
                <a:ea typeface="+mn-ea"/>
                <a:cs typeface="+mn-cs"/>
              </a:rPr>
              <a:t>不會影響到其他的</a:t>
            </a:r>
            <a:r>
              <a:rPr lang="en-US" altLang="zh-TW" sz="1200" b="0" i="0" kern="1200" dirty="0">
                <a:solidFill>
                  <a:schemeClr val="tx1"/>
                </a:solidFill>
                <a:effectLst/>
                <a:latin typeface="+mn-lt"/>
                <a:ea typeface="+mn-ea"/>
                <a:cs typeface="+mn-cs"/>
              </a:rPr>
              <a:t>Node)</a:t>
            </a:r>
          </a:p>
          <a:p>
            <a:r>
              <a:rPr lang="zh-TW" altLang="en-US" sz="1200" b="0" i="0" kern="1200" dirty="0">
                <a:solidFill>
                  <a:schemeClr val="tx1"/>
                </a:solidFill>
                <a:effectLst/>
                <a:latin typeface="+mn-lt"/>
                <a:ea typeface="+mn-ea"/>
                <a:cs typeface="+mn-cs"/>
              </a:rPr>
              <a:t>每個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可以用不同程式語言撰寫，如</a:t>
            </a:r>
            <a:r>
              <a:rPr lang="en-US" altLang="zh-TW" sz="1200" b="0" i="0" kern="1200" dirty="0">
                <a:solidFill>
                  <a:schemeClr val="tx1"/>
                </a:solidFill>
                <a:effectLst/>
                <a:latin typeface="+mn-lt"/>
                <a:ea typeface="+mn-ea"/>
                <a:cs typeface="+mn-cs"/>
              </a:rPr>
              <a:t>Python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等</a:t>
            </a:r>
          </a:p>
          <a:p>
            <a:r>
              <a:rPr lang="zh-TW" altLang="en-US" sz="1200" b="0" i="0" kern="1200" dirty="0">
                <a:solidFill>
                  <a:schemeClr val="tx1"/>
                </a:solidFill>
                <a:effectLst/>
                <a:latin typeface="+mn-lt"/>
                <a:ea typeface="+mn-ea"/>
                <a:cs typeface="+mn-cs"/>
              </a:rPr>
              <a:t>每個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不能有同樣的名稱，如此才能透過</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等方式溝通</a:t>
            </a: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17</a:t>
            </a:fld>
            <a:endParaRPr lang="zh-TW" altLang="en-US"/>
          </a:p>
        </p:txBody>
      </p:sp>
    </p:spTree>
    <p:extLst>
      <p:ext uri="{BB962C8B-B14F-4D97-AF65-F5344CB8AC3E}">
        <p14:creationId xmlns:p14="http://schemas.microsoft.com/office/powerpoint/2010/main" val="138341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ROS</a:t>
            </a:r>
            <a:r>
              <a:rPr lang="zh-TW" altLang="en-US" dirty="0"/>
              <a:t>的</a:t>
            </a:r>
            <a:r>
              <a:rPr lang="en-US" altLang="zh-TW" dirty="0"/>
              <a:t>workspace</a:t>
            </a:r>
            <a:r>
              <a:rPr lang="zh-TW" altLang="en-US" dirty="0"/>
              <a:t>就是所謂的專案，在開始一個新的專案之前會先建一個新的資料夾，然後把所有的檔案都放在裡面，所以首先就是需要有個新的資料夾</a:t>
            </a:r>
            <a:r>
              <a:rPr lang="en-US" altLang="zh-TW"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18</a:t>
            </a:fld>
            <a:endParaRPr lang="zh-TW" altLang="en-US"/>
          </a:p>
        </p:txBody>
      </p:sp>
    </p:spTree>
    <p:extLst>
      <p:ext uri="{BB962C8B-B14F-4D97-AF65-F5344CB8AC3E}">
        <p14:creationId xmlns:p14="http://schemas.microsoft.com/office/powerpoint/2010/main" val="306347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19</a:t>
            </a:fld>
            <a:endParaRPr lang="zh-TW" altLang="en-US"/>
          </a:p>
        </p:txBody>
      </p:sp>
    </p:spTree>
    <p:extLst>
      <p:ext uri="{BB962C8B-B14F-4D97-AF65-F5344CB8AC3E}">
        <p14:creationId xmlns:p14="http://schemas.microsoft.com/office/powerpoint/2010/main" val="4204238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20</a:t>
            </a:fld>
            <a:endParaRPr lang="zh-TW" altLang="en-US"/>
          </a:p>
        </p:txBody>
      </p:sp>
    </p:spTree>
    <p:extLst>
      <p:ext uri="{BB962C8B-B14F-4D97-AF65-F5344CB8AC3E}">
        <p14:creationId xmlns:p14="http://schemas.microsoft.com/office/powerpoint/2010/main" val="411900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的全名是</a:t>
            </a:r>
            <a:r>
              <a:rPr lang="en-US" altLang="zh-TW" sz="1200" b="0" i="0" kern="1200" dirty="0">
                <a:solidFill>
                  <a:schemeClr val="tx1"/>
                </a:solidFill>
                <a:effectLst/>
                <a:latin typeface="+mn-lt"/>
                <a:ea typeface="+mn-ea"/>
                <a:cs typeface="+mn-cs"/>
              </a:rPr>
              <a:t>Robot Operating System</a:t>
            </a:r>
            <a:r>
              <a:rPr lang="zh-TW" altLang="en-US" sz="1200" b="0" i="0" kern="1200" dirty="0">
                <a:solidFill>
                  <a:schemeClr val="tx1"/>
                </a:solidFill>
                <a:effectLst/>
                <a:latin typeface="+mn-lt"/>
                <a:ea typeface="+mn-ea"/>
                <a:cs typeface="+mn-cs"/>
              </a:rPr>
              <a:t>，單純翻譯就是機器人的作業系統的意思，但其實我覺得用作業系統來形容好像蠻容易誤導人的，</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通常是安裝在</a:t>
            </a:r>
            <a:r>
              <a:rPr lang="en-US" altLang="zh-TW" sz="1200" b="0" i="0" kern="1200" dirty="0">
                <a:solidFill>
                  <a:schemeClr val="tx1"/>
                </a:solidFill>
                <a:effectLst/>
                <a:latin typeface="+mn-lt"/>
                <a:ea typeface="+mn-ea"/>
                <a:cs typeface="+mn-cs"/>
              </a:rPr>
              <a:t>Linux</a:t>
            </a:r>
            <a:r>
              <a:rPr lang="zh-TW" altLang="en-US" sz="1200" b="0" i="0" kern="1200" dirty="0">
                <a:solidFill>
                  <a:schemeClr val="tx1"/>
                </a:solidFill>
                <a:effectLst/>
                <a:latin typeface="+mn-lt"/>
                <a:ea typeface="+mn-ea"/>
                <a:cs typeface="+mn-cs"/>
              </a:rPr>
              <a:t>的環境上面的</a:t>
            </a:r>
            <a:r>
              <a:rPr lang="zh-CN" altLang="en-US" sz="1200" b="0" i="0" kern="1200" dirty="0">
                <a:solidFill>
                  <a:schemeClr val="tx1"/>
                </a:solidFill>
                <a:effectLst/>
                <a:latin typeface="+mn-lt"/>
                <a:ea typeface="+mn-ea"/>
                <a:cs typeface="+mn-cs"/>
              </a:rPr>
              <a:t>一種</a:t>
            </a:r>
            <a:r>
              <a:rPr lang="en-US" altLang="zh-CN" sz="1200" b="0" i="0" kern="1200" dirty="0">
                <a:solidFill>
                  <a:schemeClr val="tx1"/>
                </a:solidFill>
                <a:effectLst/>
                <a:latin typeface="+mn-lt"/>
                <a:ea typeface="+mn-ea"/>
                <a:cs typeface="+mn-cs"/>
              </a:rPr>
              <a:t>framework</a:t>
            </a:r>
            <a:r>
              <a:rPr lang="zh-CN" altLang="en-US" sz="1200" b="0" i="0" kern="1200" dirty="0">
                <a:solidFill>
                  <a:schemeClr val="tx1"/>
                </a:solidFill>
                <a:effectLst/>
                <a:latin typeface="+mn-lt"/>
                <a:ea typeface="+mn-ea"/>
                <a:cs typeface="+mn-cs"/>
              </a:rPr>
              <a:t>，機器人透過這種</a:t>
            </a:r>
            <a:r>
              <a:rPr lang="en-US" altLang="zh-CN" sz="1200" b="0" i="0" kern="1200" dirty="0">
                <a:solidFill>
                  <a:schemeClr val="tx1"/>
                </a:solidFill>
                <a:effectLst/>
                <a:latin typeface="+mn-lt"/>
                <a:ea typeface="+mn-ea"/>
                <a:cs typeface="+mn-cs"/>
              </a:rPr>
              <a:t>framework</a:t>
            </a:r>
            <a:r>
              <a:rPr lang="zh-CN" altLang="en-US" sz="1200" b="0" i="0" kern="1200" dirty="0">
                <a:solidFill>
                  <a:schemeClr val="tx1"/>
                </a:solidFill>
                <a:effectLst/>
                <a:latin typeface="+mn-lt"/>
                <a:ea typeface="+mn-ea"/>
                <a:cs typeface="+mn-cs"/>
              </a:rPr>
              <a:t>來互相傳輸運作，</a:t>
            </a:r>
            <a:endParaRPr lang="en-US" altLang="zh-TW" sz="1200" b="0" i="0" u="none" strike="noStrike" cap="none" dirty="0">
              <a:solidFill>
                <a:srgbClr val="000000"/>
              </a:solidFill>
              <a:effectLst/>
              <a:latin typeface="Arial"/>
              <a:ea typeface="Arial"/>
              <a:cs typeface="Arial"/>
              <a:sym typeface="Arial"/>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不需要像是</a:t>
            </a:r>
            <a:r>
              <a:rPr lang="en-US" altLang="zh-TW" sz="1200" b="0" i="0" kern="1200" dirty="0">
                <a:solidFill>
                  <a:schemeClr val="tx1"/>
                </a:solidFill>
                <a:effectLst/>
                <a:latin typeface="+mn-lt"/>
                <a:ea typeface="+mn-ea"/>
                <a:cs typeface="+mn-cs"/>
              </a:rPr>
              <a:t>Windows</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Linux</a:t>
            </a:r>
            <a:r>
              <a:rPr lang="zh-TW" altLang="en-US" sz="1200" b="0" i="0" kern="1200" dirty="0">
                <a:solidFill>
                  <a:schemeClr val="tx1"/>
                </a:solidFill>
                <a:effectLst/>
                <a:latin typeface="+mn-lt"/>
                <a:ea typeface="+mn-ea"/>
                <a:cs typeface="+mn-cs"/>
              </a:rPr>
              <a:t>，需要灌在硬碟裡面然後開機的時候要選擇使用這個作業系統，</a:t>
            </a:r>
            <a:r>
              <a:rPr lang="zh-TW" altLang="en-US" sz="1200" b="0" i="0" u="none" strike="noStrike" cap="none" dirty="0">
                <a:solidFill>
                  <a:srgbClr val="000000"/>
                </a:solidFill>
                <a:effectLst/>
                <a:latin typeface="Arial"/>
                <a:ea typeface="Arial"/>
                <a:cs typeface="Arial"/>
                <a:sym typeface="Arial"/>
              </a:rPr>
              <a:t>就是一個共通的機器人軟體平台</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意在整合全世界的研究能量</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而且完全開源</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任何人</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只要你有安裝</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都可以使用</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整合的所有資源</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你一個人就可以拿到全世界的研究成果</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舉一個例子</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假設</a:t>
            </a:r>
            <a:r>
              <a:rPr lang="zh-TW" altLang="en-US" sz="1200" b="0" i="0" u="none" strike="noStrike" cap="none" dirty="0" smtClean="0">
                <a:solidFill>
                  <a:srgbClr val="000000"/>
                </a:solidFill>
                <a:effectLst/>
                <a:latin typeface="Arial"/>
                <a:ea typeface="Arial"/>
                <a:cs typeface="Arial"/>
                <a:sym typeface="Arial"/>
              </a:rPr>
              <a:t>今天有研究</a:t>
            </a:r>
            <a:r>
              <a:rPr lang="zh-TW" altLang="en-US" sz="1200" b="0" i="0" u="none" strike="noStrike" cap="none" dirty="0">
                <a:solidFill>
                  <a:srgbClr val="000000"/>
                </a:solidFill>
                <a:effectLst/>
                <a:latin typeface="Arial"/>
                <a:ea typeface="Arial"/>
                <a:cs typeface="Arial"/>
                <a:sym typeface="Arial"/>
              </a:rPr>
              <a:t>團隊做出了</a:t>
            </a:r>
            <a:r>
              <a:rPr lang="zh-TW" altLang="en-US" sz="1200" b="0" i="0" u="none" strike="noStrike" cap="none" dirty="0" smtClean="0">
                <a:solidFill>
                  <a:srgbClr val="000000"/>
                </a:solidFill>
                <a:effectLst/>
                <a:latin typeface="Arial"/>
                <a:ea typeface="Arial"/>
                <a:cs typeface="Arial"/>
                <a:sym typeface="Arial"/>
              </a:rPr>
              <a:t>一個好用的</a:t>
            </a:r>
            <a:r>
              <a:rPr lang="en-US" altLang="zh-TW" sz="1200" b="0" i="0" u="none" strike="noStrike" cap="none" dirty="0" smtClean="0">
                <a:solidFill>
                  <a:srgbClr val="000000"/>
                </a:solidFill>
                <a:effectLst/>
                <a:latin typeface="Arial"/>
                <a:ea typeface="Arial"/>
                <a:cs typeface="Arial"/>
                <a:sym typeface="Arial"/>
              </a:rPr>
              <a:t>package,</a:t>
            </a:r>
            <a:r>
              <a:rPr lang="zh-TW" altLang="en-US" sz="1200" b="0" i="0" u="none" strike="noStrike" cap="none" dirty="0">
                <a:solidFill>
                  <a:srgbClr val="000000"/>
                </a:solidFill>
                <a:effectLst/>
                <a:latin typeface="Arial"/>
                <a:ea typeface="Arial"/>
                <a:cs typeface="Arial"/>
                <a:sym typeface="Arial"/>
              </a:rPr>
              <a:t>你就可以直接拿來用</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站在他們的肩膀上繼續走</a:t>
            </a:r>
            <a:r>
              <a:rPr lang="en-US" altLang="zh-TW" sz="1200" b="0" i="0" u="none" strike="noStrike" cap="none" dirty="0">
                <a:solidFill>
                  <a:srgbClr val="000000"/>
                </a:solidFill>
                <a:effectLst/>
                <a:latin typeface="Arial"/>
                <a:ea typeface="Arial"/>
                <a:cs typeface="Arial"/>
                <a:sym typeface="Arial"/>
              </a:rPr>
              <a:t>.</a:t>
            </a:r>
            <a:r>
              <a:rPr lang="en-US" altLang="zh-TW"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如下頁所示</a:t>
            </a:r>
            <a:endParaRPr lang="en-US" altLang="zh-CN" sz="1200" b="0" i="0" kern="1200" dirty="0">
              <a:solidFill>
                <a:schemeClr val="tx1"/>
              </a:solidFill>
              <a:effectLst/>
              <a:latin typeface="+mn-lt"/>
              <a:ea typeface="+mn-ea"/>
              <a:cs typeface="+mn-cs"/>
            </a:endParaRPr>
          </a:p>
          <a:p>
            <a:endParaRPr lang="en-US" altLang="zh-TW" sz="1200" b="0" i="0" u="none" strike="noStrike" cap="none" dirty="0">
              <a:solidFill>
                <a:srgbClr val="000000"/>
              </a:solidFill>
              <a:effectLst/>
              <a:latin typeface="Arial"/>
              <a:ea typeface="Arial"/>
              <a:cs typeface="Arial"/>
              <a:sym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a:t>
            </a:fld>
            <a:endParaRPr lang="zh-TW" altLang="en-US"/>
          </a:p>
        </p:txBody>
      </p:sp>
    </p:spTree>
    <p:extLst>
      <p:ext uri="{BB962C8B-B14F-4D97-AF65-F5344CB8AC3E}">
        <p14:creationId xmlns:p14="http://schemas.microsoft.com/office/powerpoint/2010/main" val="1724884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21</a:t>
            </a:fld>
            <a:endParaRPr lang="zh-TW" altLang="en-US"/>
          </a:p>
        </p:txBody>
      </p:sp>
    </p:spTree>
    <p:extLst>
      <p:ext uri="{BB962C8B-B14F-4D97-AF65-F5344CB8AC3E}">
        <p14:creationId xmlns:p14="http://schemas.microsoft.com/office/powerpoint/2010/main" val="4257775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22</a:t>
            </a:fld>
            <a:endParaRPr lang="zh-TW" altLang="en-US"/>
          </a:p>
        </p:txBody>
      </p:sp>
    </p:spTree>
    <p:extLst>
      <p:ext uri="{BB962C8B-B14F-4D97-AF65-F5344CB8AC3E}">
        <p14:creationId xmlns:p14="http://schemas.microsoft.com/office/powerpoint/2010/main" val="957566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23</a:t>
            </a:fld>
            <a:endParaRPr lang="zh-TW" altLang="en-US"/>
          </a:p>
        </p:txBody>
      </p:sp>
    </p:spTree>
    <p:extLst>
      <p:ext uri="{BB962C8B-B14F-4D97-AF65-F5344CB8AC3E}">
        <p14:creationId xmlns:p14="http://schemas.microsoft.com/office/powerpoint/2010/main" val="2467327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24</a:t>
            </a:fld>
            <a:endParaRPr lang="zh-TW" altLang="en-US"/>
          </a:p>
        </p:txBody>
      </p:sp>
    </p:spTree>
    <p:extLst>
      <p:ext uri="{BB962C8B-B14F-4D97-AF65-F5344CB8AC3E}">
        <p14:creationId xmlns:p14="http://schemas.microsoft.com/office/powerpoint/2010/main" val="1130062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25</a:t>
            </a:fld>
            <a:endParaRPr lang="zh-TW" altLang="en-US"/>
          </a:p>
        </p:txBody>
      </p:sp>
    </p:spTree>
    <p:extLst>
      <p:ext uri="{BB962C8B-B14F-4D97-AF65-F5344CB8AC3E}">
        <p14:creationId xmlns:p14="http://schemas.microsoft.com/office/powerpoint/2010/main" val="392543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26</a:t>
            </a:fld>
            <a:endParaRPr lang="zh-TW" altLang="en-US"/>
          </a:p>
        </p:txBody>
      </p:sp>
    </p:spTree>
    <p:extLst>
      <p:ext uri="{BB962C8B-B14F-4D97-AF65-F5344CB8AC3E}">
        <p14:creationId xmlns:p14="http://schemas.microsoft.com/office/powerpoint/2010/main" val="1055031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27</a:t>
            </a:fld>
            <a:endParaRPr lang="zh-TW" altLang="en-US"/>
          </a:p>
        </p:txBody>
      </p:sp>
    </p:spTree>
    <p:extLst>
      <p:ext uri="{BB962C8B-B14F-4D97-AF65-F5344CB8AC3E}">
        <p14:creationId xmlns:p14="http://schemas.microsoft.com/office/powerpoint/2010/main" val="3230822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28</a:t>
            </a:fld>
            <a:endParaRPr lang="zh-TW" altLang="en-US"/>
          </a:p>
        </p:txBody>
      </p:sp>
    </p:spTree>
    <p:extLst>
      <p:ext uri="{BB962C8B-B14F-4D97-AF65-F5344CB8AC3E}">
        <p14:creationId xmlns:p14="http://schemas.microsoft.com/office/powerpoint/2010/main" val="289523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區別在於</a:t>
            </a:r>
            <a:r>
              <a:rPr lang="en-US" altLang="zh-TW" sz="1200" b="0" i="0" kern="1200" dirty="0">
                <a:solidFill>
                  <a:schemeClr val="tx1"/>
                </a:solidFill>
                <a:effectLst/>
                <a:latin typeface="+mn-lt"/>
                <a:ea typeface="+mn-ea"/>
                <a:cs typeface="+mn-cs"/>
              </a:rPr>
              <a:t>RADAR</a:t>
            </a:r>
            <a:r>
              <a:rPr lang="zh-TW" altLang="en-US" sz="1200" b="0" i="0" kern="1200" dirty="0">
                <a:solidFill>
                  <a:schemeClr val="tx1"/>
                </a:solidFill>
                <a:effectLst/>
                <a:latin typeface="+mn-lt"/>
                <a:ea typeface="+mn-ea"/>
                <a:cs typeface="+mn-cs"/>
              </a:rPr>
              <a:t>採用的是無線電波而非雷射</a:t>
            </a:r>
            <a:r>
              <a:rPr lang="zh-TW" altLang="en-US" dirty="0"/>
              <a:t/>
            </a:r>
            <a:br>
              <a:rPr lang="zh-TW" altLang="en-US" dirty="0"/>
            </a:br>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29</a:t>
            </a:fld>
            <a:endParaRPr lang="zh-TW" altLang="en-US"/>
          </a:p>
        </p:txBody>
      </p:sp>
    </p:spTree>
    <p:extLst>
      <p:ext uri="{BB962C8B-B14F-4D97-AF65-F5344CB8AC3E}">
        <p14:creationId xmlns:p14="http://schemas.microsoft.com/office/powerpoint/2010/main" val="3108019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就像你到了一處沒有來過的公園，給你一些紙筆</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你就邊走邊畫地圖，然後你就會得到你的位置跟公園的地圖。</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SLAM</a:t>
            </a:r>
            <a:r>
              <a:rPr lang="zh-TW" altLang="en-US" sz="1200" b="0" i="0" kern="1200" dirty="0">
                <a:solidFill>
                  <a:schemeClr val="tx1"/>
                </a:solidFill>
                <a:effectLst/>
                <a:latin typeface="+mn-lt"/>
                <a:ea typeface="+mn-ea"/>
                <a:cs typeface="+mn-cs"/>
              </a:rPr>
              <a:t>所使用的傳感器主要分為激光雷達和視覺兩大類。在</a:t>
            </a:r>
            <a:r>
              <a:rPr lang="en-US" altLang="zh-TW" sz="1200" b="0" i="0" kern="1200" dirty="0">
                <a:solidFill>
                  <a:schemeClr val="tx1"/>
                </a:solidFill>
                <a:effectLst/>
                <a:latin typeface="+mn-lt"/>
                <a:ea typeface="+mn-ea"/>
                <a:cs typeface="+mn-cs"/>
              </a:rPr>
              <a:t>SLAM</a:t>
            </a:r>
            <a:r>
              <a:rPr lang="zh-TW" altLang="en-US" sz="1200" b="0" i="0" kern="1200" dirty="0">
                <a:solidFill>
                  <a:schemeClr val="tx1"/>
                </a:solidFill>
                <a:effectLst/>
                <a:latin typeface="+mn-lt"/>
                <a:ea typeface="+mn-ea"/>
                <a:cs typeface="+mn-cs"/>
              </a:rPr>
              <a:t>研究史上，早期</a:t>
            </a:r>
            <a:r>
              <a:rPr lang="en-US" altLang="zh-TW" sz="1200" b="0" i="0" kern="1200" dirty="0">
                <a:solidFill>
                  <a:schemeClr val="tx1"/>
                </a:solidFill>
                <a:effectLst/>
                <a:latin typeface="+mn-lt"/>
                <a:ea typeface="+mn-ea"/>
                <a:cs typeface="+mn-cs"/>
              </a:rPr>
              <a:t>SLAM</a:t>
            </a:r>
            <a:r>
              <a:rPr lang="zh-TW" altLang="en-US" sz="1200" b="0" i="0" kern="1200" dirty="0">
                <a:solidFill>
                  <a:schemeClr val="tx1"/>
                </a:solidFill>
                <a:effectLst/>
                <a:latin typeface="+mn-lt"/>
                <a:ea typeface="+mn-ea"/>
                <a:cs typeface="+mn-cs"/>
              </a:rPr>
              <a:t>研究幾乎全使用</a:t>
            </a:r>
            <a:r>
              <a:rPr lang="en-US" altLang="zh-TW" sz="1200" b="0" i="0" kern="1200" dirty="0">
                <a:solidFill>
                  <a:schemeClr val="tx1"/>
                </a:solidFill>
                <a:effectLst/>
                <a:latin typeface="+mn-lt"/>
                <a:ea typeface="+mn-ea"/>
                <a:cs typeface="+mn-cs"/>
              </a:rPr>
              <a:t>LIDAR</a:t>
            </a:r>
            <a:r>
              <a:rPr lang="zh-TW" altLang="en-US" sz="1200" b="0" i="0" kern="1200" dirty="0">
                <a:solidFill>
                  <a:schemeClr val="tx1"/>
                </a:solidFill>
                <a:effectLst/>
                <a:latin typeface="+mn-lt"/>
                <a:ea typeface="+mn-ea"/>
                <a:cs typeface="+mn-cs"/>
              </a:rPr>
              <a:t>作為傳感器；視覺</a:t>
            </a:r>
            <a:r>
              <a:rPr lang="en-US" altLang="zh-TW" sz="1200" b="0" i="0" kern="1200" dirty="0">
                <a:solidFill>
                  <a:schemeClr val="tx1"/>
                </a:solidFill>
                <a:effectLst/>
                <a:latin typeface="+mn-lt"/>
                <a:ea typeface="+mn-ea"/>
                <a:cs typeface="+mn-cs"/>
              </a:rPr>
              <a:t>SLAM</a:t>
            </a:r>
            <a:r>
              <a:rPr lang="zh-TW" altLang="en-US" sz="1200" b="0" i="0" kern="1200" dirty="0">
                <a:solidFill>
                  <a:schemeClr val="tx1"/>
                </a:solidFill>
                <a:effectLst/>
                <a:latin typeface="+mn-lt"/>
                <a:ea typeface="+mn-ea"/>
                <a:cs typeface="+mn-cs"/>
              </a:rPr>
              <a:t>就是用攝像頭作為主傳感器，用拍攝的視頻流作為輸入來實現同時定位與建圖。</a:t>
            </a:r>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30</a:t>
            </a:fld>
            <a:endParaRPr lang="zh-TW" altLang="en-US"/>
          </a:p>
        </p:txBody>
      </p:sp>
    </p:spTree>
    <p:extLst>
      <p:ext uri="{BB962C8B-B14F-4D97-AF65-F5344CB8AC3E}">
        <p14:creationId xmlns:p14="http://schemas.microsoft.com/office/powerpoint/2010/main" val="238227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cap="none" dirty="0">
                <a:solidFill>
                  <a:srgbClr val="000000"/>
                </a:solidFill>
                <a:effectLst/>
                <a:latin typeface="Arial"/>
                <a:ea typeface="Arial"/>
                <a:cs typeface="Arial"/>
                <a:sym typeface="Arial"/>
              </a:rPr>
              <a:t>接下來要開始安裝</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啦</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首先進入</a:t>
            </a:r>
            <a:r>
              <a:rPr lang="en-US" altLang="zh-TW" sz="1200" b="0" i="0" u="none" strike="noStrike" cap="none" dirty="0">
                <a:solidFill>
                  <a:srgbClr val="000000"/>
                </a:solidFill>
                <a:effectLst/>
                <a:latin typeface="Arial"/>
                <a:ea typeface="Arial"/>
                <a:cs typeface="Arial"/>
                <a:sym typeface="Arial"/>
                <a:hlinkClick r:id="rId3"/>
              </a:rPr>
              <a:t>ROS</a:t>
            </a:r>
            <a:r>
              <a:rPr lang="zh-TW" altLang="en-US" sz="1200" b="0" i="0" u="none" strike="noStrike" cap="none" dirty="0">
                <a:solidFill>
                  <a:srgbClr val="000000"/>
                </a:solidFill>
                <a:effectLst/>
                <a:latin typeface="Arial"/>
                <a:ea typeface="Arial"/>
                <a:cs typeface="Arial"/>
                <a:sym typeface="Arial"/>
                <a:hlinkClick r:id="rId3"/>
              </a:rPr>
              <a:t>的官方網站</a:t>
            </a:r>
            <a:r>
              <a:rPr lang="zh-TW" altLang="en-US" sz="1200" b="0" i="0" u="none" strike="noStrike" cap="none" dirty="0">
                <a:solidFill>
                  <a:srgbClr val="000000"/>
                </a:solidFill>
                <a:effectLst/>
                <a:latin typeface="Arial"/>
                <a:ea typeface="Arial"/>
                <a:cs typeface="Arial"/>
                <a:sym typeface="Arial"/>
              </a:rPr>
              <a:t>，你會看到有幾個版本的</a:t>
            </a:r>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可以下載，像是</a:t>
            </a:r>
            <a:r>
              <a:rPr lang="en-US" altLang="zh-TW" sz="1200" b="0" i="0" u="none" strike="noStrike" cap="none" dirty="0">
                <a:solidFill>
                  <a:srgbClr val="000000"/>
                </a:solidFill>
                <a:effectLst/>
                <a:latin typeface="Arial"/>
                <a:ea typeface="Arial"/>
                <a:cs typeface="Arial"/>
                <a:sym typeface="Arial"/>
              </a:rPr>
              <a:t>ROS Melodic </a:t>
            </a:r>
            <a:r>
              <a:rPr lang="en-US" altLang="zh-TW" sz="1200" b="0" i="0" u="none" strike="noStrike" cap="none" dirty="0" err="1">
                <a:solidFill>
                  <a:srgbClr val="000000"/>
                </a:solidFill>
                <a:effectLst/>
                <a:latin typeface="Arial"/>
                <a:ea typeface="Arial"/>
                <a:cs typeface="Arial"/>
                <a:sym typeface="Arial"/>
              </a:rPr>
              <a:t>Morenia</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Lunar Loggerhead</a:t>
            </a:r>
            <a:r>
              <a:rPr lang="zh-TW" altLang="en-US" sz="1200" b="0" i="0" u="none" strike="noStrike" cap="none" dirty="0">
                <a:solidFill>
                  <a:srgbClr val="000000"/>
                </a:solidFill>
                <a:effectLst/>
                <a:latin typeface="Arial"/>
                <a:ea typeface="Arial"/>
                <a:cs typeface="Arial"/>
                <a:sym typeface="Arial"/>
              </a:rPr>
              <a:t>和</a:t>
            </a:r>
            <a:r>
              <a:rPr lang="en-US" altLang="zh-TW" sz="1200" b="0" i="0" u="none" strike="noStrike" cap="none" dirty="0">
                <a:solidFill>
                  <a:srgbClr val="000000"/>
                </a:solidFill>
                <a:effectLst/>
                <a:latin typeface="Arial"/>
                <a:ea typeface="Arial"/>
                <a:cs typeface="Arial"/>
                <a:sym typeface="Arial"/>
              </a:rPr>
              <a:t>Kinetic Kame</a:t>
            </a:r>
            <a:r>
              <a:rPr lang="zh-TW" altLang="en-US" sz="1200" b="0" i="0" u="none" strike="noStrike" cap="none" dirty="0">
                <a:solidFill>
                  <a:srgbClr val="000000"/>
                </a:solidFill>
                <a:effectLst/>
                <a:latin typeface="Arial"/>
                <a:ea typeface="Arial"/>
                <a:cs typeface="Arial"/>
                <a:sym typeface="Arial"/>
              </a:rPr>
              <a:t>，這時候一定會很疑惑，那到底要選擇哪一個呢</a:t>
            </a:r>
            <a:r>
              <a:rPr lang="en-US" altLang="zh-TW" sz="1200" b="0" i="0" u="none" strike="noStrike" cap="none" dirty="0">
                <a:solidFill>
                  <a:srgbClr val="000000"/>
                </a:solidFill>
                <a:effectLst/>
                <a:latin typeface="Arial"/>
                <a:ea typeface="Arial"/>
                <a:cs typeface="Arial"/>
                <a:sym typeface="Arial"/>
              </a:rPr>
              <a:t>?</a:t>
            </a:r>
            <a:endParaRPr lang="zh-TW" altLang="en-US" sz="1200" b="0" i="0" u="none" strike="noStrike" cap="none" dirty="0">
              <a:solidFill>
                <a:srgbClr val="000000"/>
              </a:solidFill>
              <a:effectLst/>
              <a:latin typeface="Arial"/>
              <a:ea typeface="Arial"/>
              <a:cs typeface="Arial"/>
              <a:sym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4</a:t>
            </a:fld>
            <a:endParaRPr lang="zh-TW" altLang="en-US"/>
          </a:p>
        </p:txBody>
      </p:sp>
    </p:spTree>
    <p:extLst>
      <p:ext uri="{BB962C8B-B14F-4D97-AF65-F5344CB8AC3E}">
        <p14:creationId xmlns:p14="http://schemas.microsoft.com/office/powerpoint/2010/main" val="2453444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31</a:t>
            </a:fld>
            <a:endParaRPr lang="zh-TW" altLang="en-US"/>
          </a:p>
        </p:txBody>
      </p:sp>
    </p:spTree>
    <p:extLst>
      <p:ext uri="{BB962C8B-B14F-4D97-AF65-F5344CB8AC3E}">
        <p14:creationId xmlns:p14="http://schemas.microsoft.com/office/powerpoint/2010/main" val="239795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
            </a:r>
            <a:br>
              <a:rPr lang="zh-TW" altLang="en-US" dirty="0"/>
            </a:b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syscommandTopic</a:t>
            </a:r>
            <a:r>
              <a:rPr lang="zh-TW" altLang="en-US" sz="1200" b="0" i="0" kern="1200" dirty="0">
                <a:solidFill>
                  <a:schemeClr val="tx1"/>
                </a:solidFill>
                <a:effectLst/>
                <a:latin typeface="+mn-lt"/>
                <a:ea typeface="+mn-ea"/>
                <a:cs typeface="+mn-cs"/>
              </a:rPr>
              <a:t>，這是一個同軸型的</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，當接收到重置消息時，地圖和機器人的位置都會初始化到最初最初的位置。</a:t>
            </a:r>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32</a:t>
            </a:fld>
            <a:endParaRPr lang="zh-TW" altLang="en-US"/>
          </a:p>
        </p:txBody>
      </p:sp>
    </p:spTree>
    <p:extLst>
      <p:ext uri="{BB962C8B-B14F-4D97-AF65-F5344CB8AC3E}">
        <p14:creationId xmlns:p14="http://schemas.microsoft.com/office/powerpoint/2010/main" val="901689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33</a:t>
            </a:fld>
            <a:endParaRPr lang="zh-TW" altLang="en-US"/>
          </a:p>
        </p:txBody>
      </p:sp>
    </p:spTree>
    <p:extLst>
      <p:ext uri="{BB962C8B-B14F-4D97-AF65-F5344CB8AC3E}">
        <p14:creationId xmlns:p14="http://schemas.microsoft.com/office/powerpoint/2010/main" val="2756116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34</a:t>
            </a:fld>
            <a:endParaRPr lang="zh-TW" altLang="en-US"/>
          </a:p>
        </p:txBody>
      </p:sp>
    </p:spTree>
    <p:extLst>
      <p:ext uri="{BB962C8B-B14F-4D97-AF65-F5344CB8AC3E}">
        <p14:creationId xmlns:p14="http://schemas.microsoft.com/office/powerpoint/2010/main" val="2087356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35</a:t>
            </a:fld>
            <a:endParaRPr lang="zh-TW" altLang="en-US"/>
          </a:p>
        </p:txBody>
      </p:sp>
    </p:spTree>
    <p:extLst>
      <p:ext uri="{BB962C8B-B14F-4D97-AF65-F5344CB8AC3E}">
        <p14:creationId xmlns:p14="http://schemas.microsoft.com/office/powerpoint/2010/main" val="4053030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a:t>Costmap</a:t>
            </a:r>
            <a:r>
              <a:rPr lang="en-US" altLang="zh-TW" dirty="0"/>
              <a:t>: Navigation Stack</a:t>
            </a:r>
            <a:r>
              <a:rPr lang="zh-TW" altLang="en-US" dirty="0"/>
              <a:t>使用兩個</a:t>
            </a:r>
            <a:r>
              <a:rPr lang="en-US" altLang="zh-TW" dirty="0" err="1"/>
              <a:t>Costmap</a:t>
            </a:r>
            <a:r>
              <a:rPr lang="en-US" altLang="zh-TW" dirty="0"/>
              <a:t>(</a:t>
            </a:r>
            <a:r>
              <a:rPr lang="zh-TW" altLang="en-US" dirty="0"/>
              <a:t>成本圖</a:t>
            </a:r>
            <a:r>
              <a:rPr lang="en-US" altLang="zh-TW" dirty="0"/>
              <a:t>)</a:t>
            </a:r>
            <a:r>
              <a:rPr lang="zh-TW" altLang="en-US" dirty="0"/>
              <a:t>來存儲有關世界上障礙物的信息。一個成本圖用於</a:t>
            </a:r>
            <a:r>
              <a:rPr lang="en-US" altLang="zh-TW" dirty="0"/>
              <a:t>global(</a:t>
            </a:r>
            <a:r>
              <a:rPr lang="zh-TW" altLang="en-US" dirty="0"/>
              <a:t>全局</a:t>
            </a:r>
            <a:r>
              <a:rPr lang="en-US" altLang="zh-TW" dirty="0"/>
              <a:t>)</a:t>
            </a:r>
            <a:r>
              <a:rPr lang="zh-TW" altLang="en-US" dirty="0"/>
              <a:t>規劃，這意味著在整個環境中創建長期計劃；另一個成本圖用於</a:t>
            </a:r>
            <a:r>
              <a:rPr lang="en-US" altLang="zh-TW" dirty="0"/>
              <a:t>local(</a:t>
            </a:r>
            <a:r>
              <a:rPr lang="zh-TW" altLang="en-US" dirty="0"/>
              <a:t>局部</a:t>
            </a:r>
            <a:r>
              <a:rPr lang="en-US" altLang="zh-TW" dirty="0"/>
              <a:t>)</a:t>
            </a:r>
            <a:r>
              <a:rPr lang="zh-TW" altLang="en-US" dirty="0"/>
              <a:t>規劃和避障。</a:t>
            </a:r>
          </a:p>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36</a:t>
            </a:fld>
            <a:endParaRPr lang="zh-TW" altLang="en-US"/>
          </a:p>
        </p:txBody>
      </p:sp>
    </p:spTree>
    <p:extLst>
      <p:ext uri="{BB962C8B-B14F-4D97-AF65-F5344CB8AC3E}">
        <p14:creationId xmlns:p14="http://schemas.microsoft.com/office/powerpoint/2010/main" val="3709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37</a:t>
            </a:fld>
            <a:endParaRPr lang="zh-TW" altLang="en-US"/>
          </a:p>
        </p:txBody>
      </p:sp>
    </p:spTree>
    <p:extLst>
      <p:ext uri="{BB962C8B-B14F-4D97-AF65-F5344CB8AC3E}">
        <p14:creationId xmlns:p14="http://schemas.microsoft.com/office/powerpoint/2010/main" val="885041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u="none" strike="noStrike" cap="none" dirty="0" smtClean="0">
                <a:solidFill>
                  <a:srgbClr val="000000"/>
                </a:solidFill>
                <a:effectLst/>
                <a:latin typeface="Arial"/>
                <a:ea typeface="Arial"/>
                <a:cs typeface="Arial"/>
                <a:sym typeface="Arial"/>
              </a:rPr>
              <a:t>ROS1</a:t>
            </a:r>
            <a:r>
              <a:rPr lang="zh-CN" altLang="en-US" sz="1200" b="0" i="0" u="none" strike="noStrike" cap="none" dirty="0" smtClean="0">
                <a:solidFill>
                  <a:srgbClr val="000000"/>
                </a:solidFill>
                <a:effectLst/>
                <a:latin typeface="Arial"/>
                <a:ea typeface="Arial"/>
                <a:cs typeface="Arial"/>
                <a:sym typeface="Arial"/>
              </a:rPr>
              <a:t>主要構建於</a:t>
            </a:r>
            <a:r>
              <a:rPr lang="en-US" altLang="zh-CN" sz="1200" b="0" i="0" u="none" strike="noStrike" cap="none" dirty="0" smtClean="0">
                <a:solidFill>
                  <a:srgbClr val="000000"/>
                </a:solidFill>
                <a:effectLst/>
                <a:latin typeface="Arial"/>
                <a:ea typeface="Arial"/>
                <a:cs typeface="Arial"/>
                <a:sym typeface="Arial"/>
              </a:rPr>
              <a:t>Linux</a:t>
            </a:r>
            <a:r>
              <a:rPr lang="zh-CN" altLang="en-US" sz="1200" b="0" i="0" u="none" strike="noStrike" cap="none" dirty="0" smtClean="0">
                <a:solidFill>
                  <a:srgbClr val="000000"/>
                </a:solidFill>
                <a:effectLst/>
                <a:latin typeface="Arial"/>
                <a:ea typeface="Arial"/>
                <a:cs typeface="Arial"/>
                <a:sym typeface="Arial"/>
              </a:rPr>
              <a:t>系統之上，</a:t>
            </a:r>
            <a:r>
              <a:rPr lang="zh-TW" altLang="en-US" sz="1200" b="0" i="0" u="none" strike="noStrike" cap="none" dirty="0" smtClean="0">
                <a:solidFill>
                  <a:srgbClr val="000000"/>
                </a:solidFill>
                <a:effectLst/>
                <a:latin typeface="Arial"/>
                <a:ea typeface="Arial"/>
                <a:cs typeface="Arial"/>
                <a:sym typeface="Arial"/>
              </a:rPr>
              <a:t>原生 </a:t>
            </a:r>
            <a:r>
              <a:rPr lang="en-US" altLang="zh-TW" sz="1200" b="0" i="0" u="none" strike="noStrike" cap="none" dirty="0" smtClean="0">
                <a:solidFill>
                  <a:srgbClr val="000000"/>
                </a:solidFill>
                <a:effectLst/>
                <a:latin typeface="Arial"/>
                <a:ea typeface="Arial"/>
                <a:cs typeface="Arial"/>
                <a:sym typeface="Arial"/>
              </a:rPr>
              <a:t>ROS1</a:t>
            </a:r>
            <a:r>
              <a:rPr lang="zh-TW" altLang="en-US" sz="1200" b="0" i="0" u="none" strike="noStrike" cap="none" dirty="0" smtClean="0">
                <a:solidFill>
                  <a:srgbClr val="000000"/>
                </a:solidFill>
                <a:effectLst/>
                <a:latin typeface="Arial"/>
                <a:ea typeface="Arial"/>
                <a:cs typeface="Arial"/>
                <a:sym typeface="Arial"/>
              </a:rPr>
              <a:t>是不支援的</a:t>
            </a:r>
            <a:r>
              <a:rPr lang="zh-CN" altLang="en-US" sz="1200" b="0" i="0" u="none" strike="noStrike" cap="none" dirty="0" smtClean="0">
                <a:solidFill>
                  <a:srgbClr val="000000"/>
                </a:solidFill>
                <a:effectLst/>
                <a:latin typeface="Arial"/>
                <a:ea typeface="Arial"/>
                <a:cs typeface="Arial"/>
                <a:sym typeface="Arial"/>
              </a:rPr>
              <a:t>，但是</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帶來了改變，支援構建的系統包括</a:t>
            </a:r>
            <a:r>
              <a:rPr lang="en-US" altLang="zh-CN" sz="1200" b="0" i="0" u="none" strike="noStrike" cap="none" dirty="0" smtClean="0">
                <a:solidFill>
                  <a:srgbClr val="000000"/>
                </a:solidFill>
                <a:effectLst/>
                <a:latin typeface="Arial"/>
                <a:ea typeface="Arial"/>
                <a:cs typeface="Arial"/>
                <a:sym typeface="Arial"/>
              </a:rPr>
              <a:t>Linux</a:t>
            </a:r>
            <a:r>
              <a:rPr lang="zh-CN" altLang="en-US" sz="1200" b="0" i="0" u="none" strike="noStrike" cap="none" dirty="0" smtClean="0">
                <a:solidFill>
                  <a:srgbClr val="000000"/>
                </a:solidFill>
                <a:effectLst/>
                <a:latin typeface="Arial"/>
                <a:ea typeface="Arial"/>
                <a:cs typeface="Arial"/>
                <a:sym typeface="Arial"/>
              </a:rPr>
              <a:t>、</a:t>
            </a:r>
            <a:r>
              <a:rPr lang="en-US" altLang="zh-CN" sz="1200" b="0" i="0" u="none" strike="noStrike" cap="none" dirty="0" smtClean="0">
                <a:solidFill>
                  <a:srgbClr val="000000"/>
                </a:solidFill>
                <a:effectLst/>
                <a:latin typeface="Arial"/>
                <a:ea typeface="Arial"/>
                <a:cs typeface="Arial"/>
                <a:sym typeface="Arial"/>
              </a:rPr>
              <a:t>windows</a:t>
            </a:r>
            <a:r>
              <a:rPr lang="zh-CN" altLang="en-US" sz="1200" b="0" i="0" u="none" strike="noStrike" cap="none" dirty="0" smtClean="0">
                <a:solidFill>
                  <a:srgbClr val="000000"/>
                </a:solidFill>
                <a:effectLst/>
                <a:latin typeface="Arial"/>
                <a:ea typeface="Arial"/>
                <a:cs typeface="Arial"/>
                <a:sym typeface="Arial"/>
              </a:rPr>
              <a:t>、</a:t>
            </a:r>
            <a:r>
              <a:rPr lang="en-US" altLang="zh-CN" sz="1200" b="0" i="0" u="none" strike="noStrike" cap="none" dirty="0" smtClean="0">
                <a:solidFill>
                  <a:srgbClr val="000000"/>
                </a:solidFill>
                <a:effectLst/>
                <a:latin typeface="Arial"/>
                <a:ea typeface="Arial"/>
                <a:cs typeface="Arial"/>
                <a:sym typeface="Arial"/>
              </a:rPr>
              <a:t>Mac</a:t>
            </a:r>
            <a:r>
              <a:rPr lang="zh-CN" altLang="en-US" sz="1200" b="0" i="0" u="none" strike="noStrike" cap="none" dirty="0" smtClean="0">
                <a:solidFill>
                  <a:srgbClr val="000000"/>
                </a:solidFill>
                <a:effectLst/>
                <a:latin typeface="Arial"/>
                <a:ea typeface="Arial"/>
                <a:cs typeface="Arial"/>
                <a:sym typeface="Arial"/>
              </a:rPr>
              <a:t>、</a:t>
            </a:r>
            <a:r>
              <a:rPr lang="en-US" altLang="zh-CN" sz="1200" b="0" i="0" u="none" strike="noStrike" cap="none" dirty="0" smtClean="0">
                <a:solidFill>
                  <a:srgbClr val="000000"/>
                </a:solidFill>
                <a:effectLst/>
                <a:latin typeface="Arial"/>
                <a:ea typeface="Arial"/>
                <a:cs typeface="Arial"/>
                <a:sym typeface="Arial"/>
              </a:rPr>
              <a:t>RTOS</a:t>
            </a:r>
            <a:r>
              <a:rPr lang="zh-CN" altLang="en-US" sz="1200" b="0" i="0" u="none" strike="noStrike" cap="none" dirty="0" smtClean="0">
                <a:solidFill>
                  <a:srgbClr val="000000"/>
                </a:solidFill>
                <a:effectLst/>
                <a:latin typeface="Arial"/>
                <a:ea typeface="Arial"/>
                <a:cs typeface="Arial"/>
                <a:sym typeface="Arial"/>
              </a:rPr>
              <a:t>，甚至沒有作業系統的</a:t>
            </a:r>
            <a:r>
              <a:rPr lang="zh-TW" altLang="en-US" sz="1200" b="0" i="0" u="none" strike="noStrike" cap="none" dirty="0" smtClean="0">
                <a:solidFill>
                  <a:srgbClr val="000000"/>
                </a:solidFill>
                <a:effectLst/>
                <a:latin typeface="Arial"/>
                <a:ea typeface="Arial"/>
                <a:cs typeface="Arial"/>
                <a:sym typeface="Arial"/>
              </a:rPr>
              <a:t>單板機</a:t>
            </a:r>
            <a:r>
              <a:rPr lang="zh-CN" altLang="en-US" sz="1200" b="0" i="0" u="none" strike="noStrike" cap="none" dirty="0" smtClean="0">
                <a:solidFill>
                  <a:srgbClr val="000000"/>
                </a:solidFill>
                <a:effectLst/>
                <a:latin typeface="Arial"/>
                <a:ea typeface="Arial"/>
                <a:cs typeface="Arial"/>
                <a:sym typeface="Arial"/>
              </a:rPr>
              <a:t>。</a:t>
            </a:r>
            <a:endParaRPr lang="en-US" altLang="zh-CN" sz="1200" b="0" i="0" u="none" strike="noStrike" cap="none" dirty="0" smtClean="0">
              <a:solidFill>
                <a:srgbClr val="000000"/>
              </a:solidFill>
              <a:effectLst/>
              <a:latin typeface="Arial"/>
              <a:ea typeface="Arial"/>
              <a:cs typeface="Arial"/>
              <a:sym typeface="Arial"/>
            </a:endParaRPr>
          </a:p>
          <a:p>
            <a:r>
              <a:rPr lang="en-US" altLang="zh-CN" sz="1200" b="0" i="0" u="none" strike="noStrike" cap="none" dirty="0" smtClean="0">
                <a:solidFill>
                  <a:srgbClr val="000000"/>
                </a:solidFill>
                <a:effectLst/>
                <a:latin typeface="Arial"/>
                <a:ea typeface="Arial"/>
                <a:cs typeface="Arial"/>
                <a:sym typeface="Arial"/>
              </a:rPr>
              <a:t>ROS1</a:t>
            </a:r>
            <a:r>
              <a:rPr lang="zh-CN" altLang="en-US" sz="1200" b="0" i="0" u="none" strike="noStrike" cap="none" dirty="0" smtClean="0">
                <a:solidFill>
                  <a:srgbClr val="000000"/>
                </a:solidFill>
                <a:effectLst/>
                <a:latin typeface="Arial"/>
                <a:ea typeface="Arial"/>
                <a:cs typeface="Arial"/>
                <a:sym typeface="Arial"/>
              </a:rPr>
              <a:t>的通訊系統基於</a:t>
            </a:r>
            <a:r>
              <a:rPr lang="en-US" altLang="zh-CN" sz="1200" b="0" i="0" u="none" strike="noStrike" cap="none" dirty="0" smtClean="0">
                <a:solidFill>
                  <a:srgbClr val="000000"/>
                </a:solidFill>
                <a:effectLst/>
                <a:latin typeface="Arial"/>
                <a:ea typeface="Arial"/>
                <a:cs typeface="Arial"/>
                <a:sym typeface="Arial"/>
              </a:rPr>
              <a:t>TCPROS/UDPROS</a:t>
            </a:r>
            <a:r>
              <a:rPr lang="zh-CN" altLang="en-US" sz="1200" b="0" i="0" u="none" strike="noStrike" cap="none" dirty="0" smtClean="0">
                <a:solidFill>
                  <a:srgbClr val="000000"/>
                </a:solidFill>
                <a:effectLst/>
                <a:latin typeface="Arial"/>
                <a:ea typeface="Arial"/>
                <a:cs typeface="Arial"/>
                <a:sym typeface="Arial"/>
              </a:rPr>
              <a:t>，強依賴於</a:t>
            </a:r>
            <a:r>
              <a:rPr lang="en-US" altLang="zh-CN" sz="1200" b="0" i="0" u="none" strike="noStrike" cap="none" dirty="0" smtClean="0">
                <a:solidFill>
                  <a:srgbClr val="000000"/>
                </a:solidFill>
                <a:effectLst/>
                <a:latin typeface="Arial"/>
                <a:ea typeface="Arial"/>
                <a:cs typeface="Arial"/>
                <a:sym typeface="Arial"/>
              </a:rPr>
              <a:t>master</a:t>
            </a:r>
            <a:r>
              <a:rPr lang="zh-CN" altLang="en-US" sz="1200" b="0" i="0" u="none" strike="noStrike" cap="none" dirty="0" smtClean="0">
                <a:solidFill>
                  <a:srgbClr val="000000"/>
                </a:solidFill>
                <a:effectLst/>
                <a:latin typeface="Arial"/>
                <a:ea typeface="Arial"/>
                <a:cs typeface="Arial"/>
                <a:sym typeface="Arial"/>
              </a:rPr>
              <a:t>節點的處理，可以想像</a:t>
            </a:r>
            <a:r>
              <a:rPr lang="en-US" altLang="zh-CN" sz="1200" b="0" i="0" u="none" strike="noStrike" cap="none" dirty="0" smtClean="0">
                <a:solidFill>
                  <a:srgbClr val="000000"/>
                </a:solidFill>
                <a:effectLst/>
                <a:latin typeface="Arial"/>
                <a:ea typeface="Arial"/>
                <a:cs typeface="Arial"/>
                <a:sym typeface="Arial"/>
              </a:rPr>
              <a:t>master</a:t>
            </a:r>
            <a:r>
              <a:rPr lang="zh-CN" altLang="en-US" sz="1200" b="0" i="0" u="none" strike="noStrike" cap="none" dirty="0" smtClean="0">
                <a:solidFill>
                  <a:srgbClr val="000000"/>
                </a:solidFill>
                <a:effectLst/>
                <a:latin typeface="Arial"/>
                <a:ea typeface="Arial"/>
                <a:cs typeface="Arial"/>
                <a:sym typeface="Arial"/>
              </a:rPr>
              <a:t>一掛，整個系統會面臨如何的窘境。但是從右邊</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的架構中我們可以發現，之前讓人耿耿於懷的</a:t>
            </a:r>
            <a:r>
              <a:rPr lang="en-US" altLang="zh-CN" sz="1200" b="0" i="0" u="none" strike="noStrike" cap="none" dirty="0" smtClean="0">
                <a:solidFill>
                  <a:srgbClr val="000000"/>
                </a:solidFill>
                <a:effectLst/>
                <a:latin typeface="Arial"/>
                <a:ea typeface="Arial"/>
                <a:cs typeface="Arial"/>
                <a:sym typeface="Arial"/>
              </a:rPr>
              <a:t>master</a:t>
            </a:r>
            <a:r>
              <a:rPr lang="zh-CN" altLang="en-US" sz="1200" b="0" i="0" u="none" strike="noStrike" cap="none" dirty="0" smtClean="0">
                <a:solidFill>
                  <a:srgbClr val="000000"/>
                </a:solidFill>
                <a:effectLst/>
                <a:latin typeface="Arial"/>
                <a:ea typeface="Arial"/>
                <a:cs typeface="Arial"/>
                <a:sym typeface="Arial"/>
              </a:rPr>
              <a:t>終於消失了，</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的通訊系統是基於</a:t>
            </a:r>
            <a:r>
              <a:rPr lang="en-US" altLang="zh-CN" sz="1200" b="0" i="0" u="none" strike="noStrike" cap="none" dirty="0" smtClean="0">
                <a:solidFill>
                  <a:srgbClr val="000000"/>
                </a:solidFill>
                <a:effectLst/>
                <a:latin typeface="Arial"/>
                <a:ea typeface="Arial"/>
                <a:cs typeface="Arial"/>
                <a:sym typeface="Arial"/>
              </a:rPr>
              <a:t>DDS</a:t>
            </a:r>
            <a:r>
              <a:rPr lang="zh-CN" altLang="en-US" sz="1200" b="0" i="0" u="none" strike="noStrike" cap="none" dirty="0" smtClean="0">
                <a:solidFill>
                  <a:srgbClr val="000000"/>
                </a:solidFill>
                <a:effectLst/>
                <a:latin typeface="Arial"/>
                <a:ea typeface="Arial"/>
                <a:cs typeface="Arial"/>
                <a:sym typeface="Arial"/>
              </a:rPr>
              <a:t>的，同時在</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內部提供了</a:t>
            </a:r>
            <a:r>
              <a:rPr lang="en-US" altLang="zh-CN" sz="1200" b="0" i="0" u="none" strike="noStrike" cap="none" dirty="0" smtClean="0">
                <a:solidFill>
                  <a:srgbClr val="000000"/>
                </a:solidFill>
                <a:effectLst/>
                <a:latin typeface="Arial"/>
                <a:ea typeface="Arial"/>
                <a:cs typeface="Arial"/>
                <a:sym typeface="Arial"/>
              </a:rPr>
              <a:t>DDS</a:t>
            </a:r>
            <a:r>
              <a:rPr lang="zh-CN" altLang="en-US" sz="1200" b="0" i="0" u="none" strike="noStrike" cap="none" dirty="0" smtClean="0">
                <a:solidFill>
                  <a:srgbClr val="000000"/>
                </a:solidFill>
                <a:effectLst/>
                <a:latin typeface="Arial"/>
                <a:ea typeface="Arial"/>
                <a:cs typeface="Arial"/>
                <a:sym typeface="Arial"/>
              </a:rPr>
              <a:t>的抽象層實現，有了這個抽象層，用戶就可以不去關注底層的</a:t>
            </a:r>
            <a:r>
              <a:rPr lang="en-US" altLang="zh-CN" sz="1200" b="0" i="0" u="none" strike="noStrike" cap="none" dirty="0" smtClean="0">
                <a:solidFill>
                  <a:srgbClr val="000000"/>
                </a:solidFill>
                <a:effectLst/>
                <a:latin typeface="Arial"/>
                <a:ea typeface="Arial"/>
                <a:cs typeface="Arial"/>
                <a:sym typeface="Arial"/>
              </a:rPr>
              <a:t>DDS</a:t>
            </a:r>
            <a:r>
              <a:rPr lang="zh-CN" altLang="en-US" sz="1200" b="0" i="0" u="none" strike="noStrike" cap="none" dirty="0" smtClean="0">
                <a:solidFill>
                  <a:srgbClr val="000000"/>
                </a:solidFill>
                <a:effectLst/>
                <a:latin typeface="Arial"/>
                <a:ea typeface="Arial"/>
                <a:cs typeface="Arial"/>
                <a:sym typeface="Arial"/>
              </a:rPr>
              <a:t>使用了哪個商家的</a:t>
            </a:r>
            <a:r>
              <a:rPr lang="en-US" altLang="zh-CN" sz="1200" b="0" i="0" u="none" strike="noStrike" cap="none" dirty="0" smtClean="0">
                <a:solidFill>
                  <a:srgbClr val="000000"/>
                </a:solidFill>
                <a:effectLst/>
                <a:latin typeface="Arial"/>
                <a:ea typeface="Arial"/>
                <a:cs typeface="Arial"/>
                <a:sym typeface="Arial"/>
              </a:rPr>
              <a:t>API</a:t>
            </a:r>
            <a:r>
              <a:rPr lang="zh-CN" altLang="en-US" sz="1200" b="0" i="0" u="none" strike="noStrike" cap="none" dirty="0" smtClean="0">
                <a:solidFill>
                  <a:srgbClr val="000000"/>
                </a:solidFill>
                <a:effectLst/>
                <a:latin typeface="Arial"/>
                <a:ea typeface="Arial"/>
                <a:cs typeface="Arial"/>
                <a:sym typeface="Arial"/>
              </a:rPr>
              <a:t>。</a:t>
            </a:r>
            <a:r>
              <a:rPr lang="en-US" altLang="zh-CN" sz="1200" b="0" i="0" u="none" strike="noStrike" cap="none" dirty="0" smtClean="0">
                <a:solidFill>
                  <a:srgbClr val="000000"/>
                </a:solidFill>
                <a:effectLst/>
                <a:latin typeface="Arial"/>
                <a:ea typeface="Arial"/>
                <a:cs typeface="Arial"/>
                <a:sym typeface="Arial"/>
              </a:rPr>
              <a:t>ROS</a:t>
            </a:r>
            <a:r>
              <a:rPr lang="zh-CN" altLang="en-US" sz="1200" b="0" i="0" u="none" strike="noStrike" cap="none" dirty="0" smtClean="0">
                <a:solidFill>
                  <a:srgbClr val="000000"/>
                </a:solidFill>
                <a:effectLst/>
                <a:latin typeface="Arial"/>
                <a:ea typeface="Arial"/>
                <a:cs typeface="Arial"/>
                <a:sym typeface="Arial"/>
              </a:rPr>
              <a:t>中最重要的一個概念就是“節點”，基於發佈</a:t>
            </a:r>
            <a:r>
              <a:rPr lang="en-US" altLang="zh-CN" sz="1200" b="0" i="0" u="none" strike="noStrike" cap="none" dirty="0" smtClean="0">
                <a:solidFill>
                  <a:srgbClr val="000000"/>
                </a:solidFill>
                <a:effectLst/>
                <a:latin typeface="Arial"/>
                <a:ea typeface="Arial"/>
                <a:cs typeface="Arial"/>
                <a:sym typeface="Arial"/>
              </a:rPr>
              <a:t>/</a:t>
            </a:r>
            <a:r>
              <a:rPr lang="zh-CN" altLang="en-US" sz="1200" b="0" i="0" u="none" strike="noStrike" cap="none" dirty="0" smtClean="0">
                <a:solidFill>
                  <a:srgbClr val="000000"/>
                </a:solidFill>
                <a:effectLst/>
                <a:latin typeface="Arial"/>
                <a:ea typeface="Arial"/>
                <a:cs typeface="Arial"/>
                <a:sym typeface="Arial"/>
              </a:rPr>
              <a:t>訂閱模型的節點使用，可以讓開發者並行開發低耦合的功能模組，並且便於進行二次複用。得益於</a:t>
            </a:r>
            <a:r>
              <a:rPr lang="en-US" altLang="zh-CN" sz="1200" b="0" i="0" u="none" strike="noStrike" cap="none" dirty="0" smtClean="0">
                <a:solidFill>
                  <a:srgbClr val="000000"/>
                </a:solidFill>
                <a:effectLst/>
                <a:latin typeface="Arial"/>
                <a:ea typeface="Arial"/>
                <a:cs typeface="Arial"/>
                <a:sym typeface="Arial"/>
              </a:rPr>
              <a:t>DDS</a:t>
            </a:r>
            <a:r>
              <a:rPr lang="zh-CN" altLang="en-US" sz="1200" b="0" i="0" u="none" strike="noStrike" cap="none" dirty="0" smtClean="0">
                <a:solidFill>
                  <a:srgbClr val="000000"/>
                </a:solidFill>
                <a:effectLst/>
                <a:latin typeface="Arial"/>
                <a:ea typeface="Arial"/>
                <a:cs typeface="Arial"/>
                <a:sym typeface="Arial"/>
              </a:rPr>
              <a:t>的加入，</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的發佈</a:t>
            </a:r>
            <a:r>
              <a:rPr lang="en-US" altLang="zh-CN" sz="1200" b="0" i="0" u="none" strike="noStrike" cap="none" dirty="0" smtClean="0">
                <a:solidFill>
                  <a:srgbClr val="000000"/>
                </a:solidFill>
                <a:effectLst/>
                <a:latin typeface="Arial"/>
                <a:ea typeface="Arial"/>
                <a:cs typeface="Arial"/>
                <a:sym typeface="Arial"/>
              </a:rPr>
              <a:t>/</a:t>
            </a:r>
            <a:r>
              <a:rPr lang="zh-CN" altLang="en-US" sz="1200" b="0" i="0" u="none" strike="noStrike" cap="none" dirty="0" smtClean="0">
                <a:solidFill>
                  <a:srgbClr val="000000"/>
                </a:solidFill>
                <a:effectLst/>
                <a:latin typeface="Arial"/>
                <a:ea typeface="Arial"/>
                <a:cs typeface="Arial"/>
                <a:sym typeface="Arial"/>
              </a:rPr>
              <a:t>訂閱模型也會發生改變，具體下節再講。你肯定還關注到了兩個很重要的獨立模組，那就是“</a:t>
            </a:r>
            <a:r>
              <a:rPr lang="en-US" altLang="zh-CN" sz="1200" b="0" i="0" u="none" strike="noStrike" cap="none" dirty="0" err="1" smtClean="0">
                <a:solidFill>
                  <a:srgbClr val="000000"/>
                </a:solidFill>
                <a:effectLst/>
                <a:latin typeface="Arial"/>
                <a:ea typeface="Arial"/>
                <a:cs typeface="Arial"/>
                <a:sym typeface="Arial"/>
              </a:rPr>
              <a:t>Nodelet</a:t>
            </a:r>
            <a:r>
              <a:rPr lang="en-US" altLang="zh-CN" sz="1200" b="0" i="0" u="none" strike="noStrike" cap="none" dirty="0" smtClean="0">
                <a:solidFill>
                  <a:srgbClr val="000000"/>
                </a:solidFill>
                <a:effectLst/>
                <a:latin typeface="Arial"/>
                <a:ea typeface="Arial"/>
                <a:cs typeface="Arial"/>
                <a:sym typeface="Arial"/>
              </a:rPr>
              <a:t>”</a:t>
            </a:r>
            <a:r>
              <a:rPr lang="zh-CN" altLang="en-US" sz="1200" b="0" i="0" u="none" strike="noStrike" cap="none" dirty="0" smtClean="0">
                <a:solidFill>
                  <a:srgbClr val="000000"/>
                </a:solidFill>
                <a:effectLst/>
                <a:latin typeface="Arial"/>
                <a:ea typeface="Arial"/>
                <a:cs typeface="Arial"/>
                <a:sym typeface="Arial"/>
              </a:rPr>
              <a:t>和“</a:t>
            </a:r>
            <a:r>
              <a:rPr lang="en-US" altLang="zh-CN" sz="1200" b="0" i="0" u="none" strike="noStrike" cap="none" dirty="0" smtClean="0">
                <a:solidFill>
                  <a:srgbClr val="000000"/>
                </a:solidFill>
                <a:effectLst/>
                <a:latin typeface="Arial"/>
                <a:ea typeface="Arial"/>
                <a:cs typeface="Arial"/>
                <a:sym typeface="Arial"/>
              </a:rPr>
              <a:t>Intra-process”</a:t>
            </a:r>
            <a:r>
              <a:rPr lang="zh-CN" altLang="en-US" sz="1200" b="0" i="0" u="none" strike="noStrike" cap="none" dirty="0" smtClean="0">
                <a:solidFill>
                  <a:srgbClr val="000000"/>
                </a:solidFill>
                <a:effectLst/>
                <a:latin typeface="Arial"/>
                <a:ea typeface="Arial"/>
                <a:cs typeface="Arial"/>
                <a:sym typeface="Arial"/>
              </a:rPr>
              <a:t>。在</a:t>
            </a:r>
            <a:r>
              <a:rPr lang="en-US" altLang="zh-CN" sz="1200" b="0" i="0" u="none" strike="noStrike" cap="none" dirty="0" smtClean="0">
                <a:solidFill>
                  <a:srgbClr val="000000"/>
                </a:solidFill>
                <a:effectLst/>
                <a:latin typeface="Arial"/>
                <a:ea typeface="Arial"/>
                <a:cs typeface="Arial"/>
                <a:sym typeface="Arial"/>
              </a:rPr>
              <a:t>ROS1</a:t>
            </a:r>
            <a:r>
              <a:rPr lang="zh-CN" altLang="en-US" sz="1200" b="0" i="0" u="none" strike="noStrike" cap="none" dirty="0" smtClean="0">
                <a:solidFill>
                  <a:srgbClr val="000000"/>
                </a:solidFill>
                <a:effectLst/>
                <a:latin typeface="Arial"/>
                <a:ea typeface="Arial"/>
                <a:cs typeface="Arial"/>
                <a:sym typeface="Arial"/>
              </a:rPr>
              <a:t>的架構中</a:t>
            </a:r>
            <a:r>
              <a:rPr lang="en-US" altLang="zh-CN" sz="1200" b="0" i="0" u="none" strike="noStrike" cap="none" dirty="0" err="1" smtClean="0">
                <a:solidFill>
                  <a:srgbClr val="000000"/>
                </a:solidFill>
                <a:effectLst/>
                <a:latin typeface="Arial"/>
                <a:ea typeface="Arial"/>
                <a:cs typeface="Arial"/>
                <a:sym typeface="Arial"/>
              </a:rPr>
              <a:t>Nodelet</a:t>
            </a:r>
            <a:r>
              <a:rPr lang="zh-CN" altLang="en-US" sz="1200" b="0" i="0" u="none" strike="noStrike" cap="none" dirty="0" smtClean="0">
                <a:solidFill>
                  <a:srgbClr val="000000"/>
                </a:solidFill>
                <a:effectLst/>
                <a:latin typeface="Arial"/>
                <a:ea typeface="Arial"/>
                <a:cs typeface="Arial"/>
                <a:sym typeface="Arial"/>
              </a:rPr>
              <a:t>和</a:t>
            </a:r>
            <a:r>
              <a:rPr lang="en-US" altLang="zh-CN" sz="1200" b="0" i="0" u="none" strike="noStrike" cap="none" dirty="0" smtClean="0">
                <a:solidFill>
                  <a:srgbClr val="000000"/>
                </a:solidFill>
                <a:effectLst/>
                <a:latin typeface="Arial"/>
                <a:ea typeface="Arial"/>
                <a:cs typeface="Arial"/>
                <a:sym typeface="Arial"/>
              </a:rPr>
              <a:t>TCPROS/UDPROS</a:t>
            </a:r>
            <a:r>
              <a:rPr lang="zh-CN" altLang="en-US" sz="1200" b="0" i="0" u="none" strike="noStrike" cap="none" dirty="0" smtClean="0">
                <a:solidFill>
                  <a:srgbClr val="000000"/>
                </a:solidFill>
                <a:effectLst/>
                <a:latin typeface="Arial"/>
                <a:ea typeface="Arial"/>
                <a:cs typeface="Arial"/>
                <a:sym typeface="Arial"/>
              </a:rPr>
              <a:t>是並列的層次，當然也是負責通訊的，實際上</a:t>
            </a:r>
            <a:r>
              <a:rPr lang="en-US" altLang="zh-CN" sz="1200" b="0" i="0" u="none" strike="noStrike" cap="none" dirty="0" err="1" smtClean="0">
                <a:solidFill>
                  <a:srgbClr val="000000"/>
                </a:solidFill>
                <a:effectLst/>
                <a:latin typeface="Arial"/>
                <a:ea typeface="Arial"/>
                <a:cs typeface="Arial"/>
                <a:sym typeface="Arial"/>
              </a:rPr>
              <a:t>Nodelet</a:t>
            </a:r>
            <a:r>
              <a:rPr lang="zh-CN" altLang="en-US" sz="1200" b="0" i="0" u="none" strike="noStrike" cap="none" dirty="0" smtClean="0">
                <a:solidFill>
                  <a:srgbClr val="000000"/>
                </a:solidFill>
                <a:effectLst/>
                <a:latin typeface="Arial"/>
                <a:ea typeface="Arial"/>
                <a:cs typeface="Arial"/>
                <a:sym typeface="Arial"/>
              </a:rPr>
              <a:t>是為同一個進程中的多個節點提供一種更優化的資料傳輸方式。</a:t>
            </a:r>
            <a:r>
              <a:rPr lang="en-US" altLang="zh-CN" sz="1200" b="0" i="0" u="none" strike="noStrike" cap="none" dirty="0" smtClean="0">
                <a:solidFill>
                  <a:srgbClr val="000000"/>
                </a:solidFill>
                <a:effectLst/>
                <a:latin typeface="Arial"/>
                <a:ea typeface="Arial"/>
                <a:cs typeface="Arial"/>
                <a:sym typeface="Arial"/>
              </a:rPr>
              <a:t>ROS2</a:t>
            </a:r>
            <a:r>
              <a:rPr lang="zh-CN" altLang="en-US" sz="1200" b="0" i="0" u="none" strike="noStrike" cap="none" dirty="0" smtClean="0">
                <a:solidFill>
                  <a:srgbClr val="000000"/>
                </a:solidFill>
                <a:effectLst/>
                <a:latin typeface="Arial"/>
                <a:ea typeface="Arial"/>
                <a:cs typeface="Arial"/>
                <a:sym typeface="Arial"/>
              </a:rPr>
              <a:t>中也保留了這種資料傳輸方式，只不過換了一個名字，叫“</a:t>
            </a:r>
            <a:r>
              <a:rPr lang="en-US" altLang="zh-CN" sz="1200" b="0" i="0" u="none" strike="noStrike" cap="none" dirty="0" smtClean="0">
                <a:solidFill>
                  <a:srgbClr val="000000"/>
                </a:solidFill>
                <a:effectLst/>
                <a:latin typeface="Arial"/>
                <a:ea typeface="Arial"/>
                <a:cs typeface="Arial"/>
                <a:sym typeface="Arial"/>
              </a:rPr>
              <a:t>Intra-process”</a:t>
            </a:r>
            <a:r>
              <a:rPr lang="zh-CN" altLang="en-US" sz="1200" b="0" i="0" u="none" strike="noStrike" cap="none" dirty="0" smtClean="0">
                <a:solidFill>
                  <a:srgbClr val="000000"/>
                </a:solidFill>
                <a:effectLst/>
                <a:latin typeface="Arial"/>
                <a:ea typeface="Arial"/>
                <a:cs typeface="Arial"/>
                <a:sym typeface="Arial"/>
              </a:rPr>
              <a:t>，同樣也是獨立於</a:t>
            </a:r>
            <a:r>
              <a:rPr lang="en-US" altLang="zh-CN" sz="1200" b="0" i="0" u="none" strike="noStrike" cap="none" dirty="0" smtClean="0">
                <a:solidFill>
                  <a:srgbClr val="000000"/>
                </a:solidFill>
                <a:effectLst/>
                <a:latin typeface="Arial"/>
                <a:ea typeface="Arial"/>
                <a:cs typeface="Arial"/>
                <a:sym typeface="Arial"/>
              </a:rPr>
              <a:t>DDS</a:t>
            </a:r>
            <a:r>
              <a:rPr lang="zh-CN" altLang="en-US" sz="1200" b="0" i="0" u="none" strike="noStrike" cap="none" dirty="0" smtClean="0">
                <a:solidFill>
                  <a:srgbClr val="000000"/>
                </a:solidFill>
                <a:effectLst/>
                <a:latin typeface="Arial"/>
                <a:ea typeface="Arial"/>
                <a:cs typeface="Arial"/>
                <a:sym typeface="Arial"/>
              </a:rPr>
              <a:t>。</a:t>
            </a:r>
            <a:endParaRPr lang="zh-TW" altLang="en-US" sz="1200" b="0" i="0" u="none" strike="noStrike" cap="none" dirty="0">
              <a:solidFill>
                <a:srgbClr val="000000"/>
              </a:solidFill>
              <a:effectLst/>
              <a:latin typeface="Arial"/>
              <a:ea typeface="Arial"/>
              <a:cs typeface="Arial"/>
              <a:sym typeface="Arial"/>
            </a:endParaRPr>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38</a:t>
            </a:fld>
            <a:endParaRPr lang="zh-TW" altLang="en-US"/>
          </a:p>
        </p:txBody>
      </p:sp>
    </p:spTree>
    <p:extLst>
      <p:ext uri="{BB962C8B-B14F-4D97-AF65-F5344CB8AC3E}">
        <p14:creationId xmlns:p14="http://schemas.microsoft.com/office/powerpoint/2010/main" val="326263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其實這幾個版本在</a:t>
            </a:r>
            <a:r>
              <a:rPr lang="en-US" altLang="zh-TW" sz="1200" b="0" i="0" u="none" strike="noStrike" kern="1200" dirty="0">
                <a:solidFill>
                  <a:schemeClr val="tx1"/>
                </a:solidFill>
                <a:effectLst/>
                <a:latin typeface="+mn-lt"/>
                <a:ea typeface="+mn-ea"/>
                <a:cs typeface="+mn-cs"/>
                <a:hlinkClick r:id="rId3"/>
              </a:rPr>
              <a:t>ROS wiki</a:t>
            </a:r>
            <a:r>
              <a:rPr lang="zh-TW" altLang="en-US" sz="1200" b="0" i="0" kern="1200" dirty="0">
                <a:solidFill>
                  <a:schemeClr val="tx1"/>
                </a:solidFill>
                <a:effectLst/>
                <a:latin typeface="+mn-lt"/>
                <a:ea typeface="+mn-ea"/>
                <a:cs typeface="+mn-cs"/>
              </a:rPr>
              <a:t>裡面都有介紹，</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一年會出一個版本，而命名的開頭會以字母順序遞增，像是</a:t>
            </a:r>
            <a:r>
              <a:rPr lang="en-US" altLang="zh-TW" sz="1200" b="0" i="0" kern="1200" dirty="0">
                <a:solidFill>
                  <a:schemeClr val="tx1"/>
                </a:solidFill>
                <a:effectLst/>
                <a:latin typeface="+mn-lt"/>
                <a:ea typeface="+mn-ea"/>
                <a:cs typeface="+mn-cs"/>
              </a:rPr>
              <a:t>2016</a:t>
            </a:r>
            <a:r>
              <a:rPr lang="zh-TW" altLang="en-US" sz="1200" b="0" i="0" kern="1200" dirty="0">
                <a:solidFill>
                  <a:schemeClr val="tx1"/>
                </a:solidFill>
                <a:effectLst/>
                <a:latin typeface="+mn-lt"/>
                <a:ea typeface="+mn-ea"/>
                <a:cs typeface="+mn-cs"/>
              </a:rPr>
              <a:t>年出了</a:t>
            </a:r>
            <a:r>
              <a:rPr lang="en-US" altLang="zh-TW" sz="1200" b="0" i="0" kern="1200" dirty="0">
                <a:solidFill>
                  <a:schemeClr val="tx1"/>
                </a:solidFill>
                <a:effectLst/>
                <a:latin typeface="+mn-lt"/>
                <a:ea typeface="+mn-ea"/>
                <a:cs typeface="+mn-cs"/>
              </a:rPr>
              <a:t>Kinetic Kame</a:t>
            </a:r>
            <a:r>
              <a:rPr lang="zh-TW" altLang="en-US" sz="1200" b="0" i="0" kern="1200" dirty="0">
                <a:solidFill>
                  <a:schemeClr val="tx1"/>
                </a:solidFill>
                <a:effectLst/>
                <a:latin typeface="+mn-lt"/>
                <a:ea typeface="+mn-ea"/>
                <a:cs typeface="+mn-cs"/>
              </a:rPr>
              <a:t>，之後就出了</a:t>
            </a:r>
            <a:r>
              <a:rPr lang="en-US" altLang="zh-TW" sz="1200" b="0" i="0" kern="1200" dirty="0">
                <a:solidFill>
                  <a:schemeClr val="tx1"/>
                </a:solidFill>
                <a:effectLst/>
                <a:latin typeface="+mn-lt"/>
                <a:ea typeface="+mn-ea"/>
                <a:cs typeface="+mn-cs"/>
              </a:rPr>
              <a:t>Lunar Loggerhead</a:t>
            </a:r>
            <a:r>
              <a:rPr lang="zh-TW" altLang="en-US" sz="1200" b="0" i="0" kern="1200" dirty="0">
                <a:solidFill>
                  <a:schemeClr val="tx1"/>
                </a:solidFill>
                <a:effectLst/>
                <a:latin typeface="+mn-lt"/>
                <a:ea typeface="+mn-ea"/>
                <a:cs typeface="+mn-cs"/>
              </a:rPr>
              <a:t>，因此可以推斷出</a:t>
            </a:r>
            <a:r>
              <a:rPr lang="en-US" altLang="zh-TW" sz="1200" b="0" i="0"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開頭的</a:t>
            </a:r>
            <a:r>
              <a:rPr lang="en-US" altLang="zh-TW" sz="1200" b="0" i="0" kern="1200" dirty="0">
                <a:solidFill>
                  <a:schemeClr val="tx1"/>
                </a:solidFill>
                <a:effectLst/>
                <a:latin typeface="+mn-lt"/>
                <a:ea typeface="+mn-ea"/>
                <a:cs typeface="+mn-cs"/>
              </a:rPr>
              <a:t>Melodic </a:t>
            </a:r>
            <a:r>
              <a:rPr lang="en-US" altLang="zh-TW" sz="1200" b="0" i="0" kern="1200" dirty="0" err="1">
                <a:solidFill>
                  <a:schemeClr val="tx1"/>
                </a:solidFill>
                <a:effectLst/>
                <a:latin typeface="+mn-lt"/>
                <a:ea typeface="+mn-ea"/>
                <a:cs typeface="+mn-cs"/>
              </a:rPr>
              <a:t>Morenia</a:t>
            </a:r>
            <a:r>
              <a:rPr lang="zh-TW" altLang="en-US" sz="1200" b="0" i="0" kern="1200" dirty="0">
                <a:solidFill>
                  <a:schemeClr val="tx1"/>
                </a:solidFill>
                <a:effectLst/>
                <a:latin typeface="+mn-lt"/>
                <a:ea typeface="+mn-ea"/>
                <a:cs typeface="+mn-cs"/>
              </a:rPr>
              <a:t>是最新的版本囉</a:t>
            </a:r>
            <a:r>
              <a:rPr lang="en-US" altLang="zh-TW" sz="1200" b="0" i="0" kern="1200" dirty="0">
                <a:solidFill>
                  <a:schemeClr val="tx1"/>
                </a:solidFill>
                <a:effectLst/>
                <a:latin typeface="+mn-lt"/>
                <a:ea typeface="+mn-ea"/>
                <a:cs typeface="+mn-cs"/>
              </a:rPr>
              <a:t>!</a:t>
            </a:r>
            <a:endParaRPr lang="en-US" altLang="zh-TW" sz="1200" b="0" i="0" u="none" strike="noStrike" cap="none" dirty="0">
              <a:solidFill>
                <a:srgbClr val="000000"/>
              </a:solidFill>
              <a:effectLst/>
              <a:latin typeface="Arial"/>
              <a:ea typeface="Arial"/>
              <a:cs typeface="Arial"/>
              <a:sym typeface="Arial"/>
            </a:endParaRPr>
          </a:p>
          <a:p>
            <a:r>
              <a:rPr lang="en-US" altLang="zh-TW" sz="1200" b="0" i="0" u="none" strike="noStrike" cap="none" dirty="0">
                <a:solidFill>
                  <a:srgbClr val="000000"/>
                </a:solidFill>
                <a:effectLst/>
                <a:latin typeface="Arial"/>
                <a:ea typeface="Arial"/>
                <a:cs typeface="Arial"/>
                <a:sym typeface="Arial"/>
              </a:rPr>
              <a:t>ROS</a:t>
            </a:r>
            <a:r>
              <a:rPr lang="zh-TW" altLang="en-US" sz="1200" b="0" i="0" u="none" strike="noStrike" cap="none" dirty="0">
                <a:solidFill>
                  <a:srgbClr val="000000"/>
                </a:solidFill>
                <a:effectLst/>
                <a:latin typeface="Arial"/>
                <a:ea typeface="Arial"/>
                <a:cs typeface="Arial"/>
                <a:sym typeface="Arial"/>
              </a:rPr>
              <a:t>的版本基本上是跟著</a:t>
            </a:r>
            <a:r>
              <a:rPr lang="en-US" altLang="zh-TW" sz="1200" b="0" i="0" u="none" strike="noStrike" cap="none" dirty="0">
                <a:solidFill>
                  <a:srgbClr val="000000"/>
                </a:solidFill>
                <a:effectLst/>
                <a:latin typeface="Arial"/>
                <a:ea typeface="Arial"/>
                <a:cs typeface="Arial"/>
                <a:sym typeface="Arial"/>
              </a:rPr>
              <a:t>Ubuntu</a:t>
            </a:r>
            <a:r>
              <a:rPr lang="zh-TW" altLang="en-US" sz="1200" b="0" i="0" u="none" strike="noStrike" cap="none" dirty="0" smtClean="0">
                <a:solidFill>
                  <a:srgbClr val="000000"/>
                </a:solidFill>
                <a:effectLst/>
                <a:latin typeface="Arial"/>
                <a:ea typeface="Arial"/>
                <a:cs typeface="Arial"/>
                <a:sym typeface="Arial"/>
              </a:rPr>
              <a:t>的</a:t>
            </a:r>
            <a:r>
              <a:rPr lang="en-US" altLang="zh-TW" sz="1200" b="0" i="0" u="none" strike="noStrike" cap="none" dirty="0" smtClean="0">
                <a:solidFill>
                  <a:srgbClr val="000000"/>
                </a:solidFill>
                <a:effectLst/>
                <a:latin typeface="Arial"/>
                <a:ea typeface="Arial"/>
                <a:cs typeface="Arial"/>
                <a:sym typeface="Arial"/>
              </a:rPr>
              <a:t>LTS</a:t>
            </a:r>
            <a:r>
              <a:rPr lang="zh-TW" altLang="en-US" sz="1200" b="0" i="0" u="none" strike="noStrike" cap="none" dirty="0" smtClean="0">
                <a:solidFill>
                  <a:srgbClr val="000000"/>
                </a:solidFill>
                <a:effectLst/>
                <a:latin typeface="Arial"/>
                <a:ea typeface="Arial"/>
                <a:cs typeface="Arial"/>
                <a:sym typeface="Arial"/>
              </a:rPr>
              <a:t>版本</a:t>
            </a:r>
            <a:r>
              <a:rPr lang="zh-TW" altLang="en-US" sz="1200" b="0" i="0" u="none" strike="noStrike" cap="none" dirty="0">
                <a:solidFill>
                  <a:srgbClr val="000000"/>
                </a:solidFill>
                <a:effectLst/>
                <a:latin typeface="Arial"/>
                <a:ea typeface="Arial"/>
                <a:cs typeface="Arial"/>
                <a:sym typeface="Arial"/>
              </a:rPr>
              <a:t>一起走的，所以</a:t>
            </a:r>
            <a:r>
              <a:rPr lang="en-US" altLang="zh-TW" sz="1200" b="0" i="0" u="none" strike="noStrike" cap="none" dirty="0">
                <a:solidFill>
                  <a:srgbClr val="000000"/>
                </a:solidFill>
                <a:effectLst/>
                <a:latin typeface="Arial"/>
                <a:ea typeface="Arial"/>
                <a:cs typeface="Arial"/>
                <a:sym typeface="Arial"/>
              </a:rPr>
              <a:t>2014</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2016</a:t>
            </a:r>
            <a:r>
              <a:rPr lang="zh-TW" altLang="en-US" sz="1200" b="0" i="0" u="none" strike="noStrike" cap="none" dirty="0">
                <a:solidFill>
                  <a:srgbClr val="000000"/>
                </a:solidFill>
                <a:effectLst/>
                <a:latin typeface="Arial"/>
                <a:ea typeface="Arial"/>
                <a:cs typeface="Arial"/>
                <a:sym typeface="Arial"/>
              </a:rPr>
              <a:t>年和</a:t>
            </a:r>
            <a:r>
              <a:rPr lang="en-US" altLang="zh-TW" sz="1200" b="0" i="0" u="none" strike="noStrike" cap="none" dirty="0">
                <a:solidFill>
                  <a:srgbClr val="000000"/>
                </a:solidFill>
                <a:effectLst/>
                <a:latin typeface="Arial"/>
                <a:ea typeface="Arial"/>
                <a:cs typeface="Arial"/>
                <a:sym typeface="Arial"/>
              </a:rPr>
              <a:t>2018</a:t>
            </a:r>
            <a:r>
              <a:rPr lang="zh-TW" altLang="en-US" sz="1200" b="0" i="0" u="none" strike="noStrike" cap="none" dirty="0">
                <a:solidFill>
                  <a:srgbClr val="000000"/>
                </a:solidFill>
                <a:effectLst/>
                <a:latin typeface="Arial"/>
                <a:ea typeface="Arial"/>
                <a:cs typeface="Arial"/>
                <a:sym typeface="Arial"/>
              </a:rPr>
              <a:t>年都是出</a:t>
            </a:r>
            <a:r>
              <a:rPr lang="en-US" altLang="zh-TW" sz="1200" b="0" i="0" u="none" strike="noStrike" cap="none" dirty="0">
                <a:solidFill>
                  <a:srgbClr val="000000"/>
                </a:solidFill>
                <a:effectLst/>
                <a:latin typeface="Arial"/>
                <a:ea typeface="Arial"/>
                <a:cs typeface="Arial"/>
                <a:sym typeface="Arial"/>
              </a:rPr>
              <a:t>LTS</a:t>
            </a:r>
            <a:r>
              <a:rPr lang="zh-TW" altLang="en-US" sz="1200" b="0" i="0" u="none" strike="noStrike" cap="none" dirty="0">
                <a:solidFill>
                  <a:srgbClr val="000000"/>
                </a:solidFill>
                <a:effectLst/>
                <a:latin typeface="Arial"/>
                <a:ea typeface="Arial"/>
                <a:cs typeface="Arial"/>
                <a:sym typeface="Arial"/>
              </a:rPr>
              <a:t>的版本，可以用</a:t>
            </a:r>
            <a:r>
              <a:rPr lang="en-US" altLang="zh-TW" sz="1200" b="0" i="0" u="none" strike="noStrike" cap="none" dirty="0">
                <a:solidFill>
                  <a:srgbClr val="000000"/>
                </a:solidFill>
                <a:effectLst/>
                <a:latin typeface="Arial"/>
                <a:ea typeface="Arial"/>
                <a:cs typeface="Arial"/>
                <a:sym typeface="Arial"/>
              </a:rPr>
              <a:t>5</a:t>
            </a:r>
            <a:r>
              <a:rPr lang="zh-TW" altLang="en-US" sz="1200" b="0" i="0" u="none" strike="noStrike" cap="none" dirty="0">
                <a:solidFill>
                  <a:srgbClr val="000000"/>
                </a:solidFill>
                <a:effectLst/>
                <a:latin typeface="Arial"/>
                <a:ea typeface="Arial"/>
                <a:cs typeface="Arial"/>
                <a:sym typeface="Arial"/>
              </a:rPr>
              <a:t>年，其他年出的就只會支援</a:t>
            </a:r>
            <a:r>
              <a:rPr lang="en-US" altLang="zh-TW" sz="1200" b="0" i="0" u="none" strike="noStrike" cap="none" dirty="0">
                <a:solidFill>
                  <a:srgbClr val="000000"/>
                </a:solidFill>
                <a:effectLst/>
                <a:latin typeface="Arial"/>
                <a:ea typeface="Arial"/>
                <a:cs typeface="Arial"/>
                <a:sym typeface="Arial"/>
              </a:rPr>
              <a:t>2</a:t>
            </a:r>
            <a:r>
              <a:rPr lang="zh-TW" altLang="en-US" sz="1200" b="0" i="0" u="none" strike="noStrike" cap="none" dirty="0">
                <a:solidFill>
                  <a:srgbClr val="000000"/>
                </a:solidFill>
                <a:effectLst/>
                <a:latin typeface="Arial"/>
                <a:ea typeface="Arial"/>
                <a:cs typeface="Arial"/>
                <a:sym typeface="Arial"/>
              </a:rPr>
              <a:t>年就更新換下一個版本，因此為了長遠的打算，當然要選</a:t>
            </a:r>
            <a:r>
              <a:rPr lang="en-US" altLang="zh-TW" sz="1200" b="0" i="0" u="none" strike="noStrike" cap="none" dirty="0">
                <a:solidFill>
                  <a:srgbClr val="000000"/>
                </a:solidFill>
                <a:effectLst/>
                <a:latin typeface="Arial"/>
                <a:ea typeface="Arial"/>
                <a:cs typeface="Arial"/>
                <a:sym typeface="Arial"/>
              </a:rPr>
              <a:t>LTS</a:t>
            </a:r>
            <a:r>
              <a:rPr lang="zh-TW" altLang="en-US" sz="1200" b="0" i="0" u="none" strike="noStrike" cap="none" dirty="0">
                <a:solidFill>
                  <a:srgbClr val="000000"/>
                </a:solidFill>
                <a:effectLst/>
                <a:latin typeface="Arial"/>
                <a:ea typeface="Arial"/>
                <a:cs typeface="Arial"/>
                <a:sym typeface="Arial"/>
              </a:rPr>
              <a:t>版本的啦</a:t>
            </a:r>
            <a:r>
              <a:rPr lang="en-US" altLang="zh-TW" sz="1200" b="0" i="0" u="none" strike="noStrike" cap="none" dirty="0">
                <a:solidFill>
                  <a:srgbClr val="000000"/>
                </a:solidFill>
                <a:effectLst/>
                <a:latin typeface="Arial"/>
                <a:ea typeface="Arial"/>
                <a:cs typeface="Arial"/>
                <a:sym typeface="Arial"/>
              </a:rPr>
              <a:t>!</a:t>
            </a:r>
          </a:p>
          <a:p>
            <a:endParaRPr lang="zh-TW" altLang="en-US" sz="1200" b="0" i="0" u="none" strike="noStrike" cap="none" dirty="0">
              <a:solidFill>
                <a:srgbClr val="000000"/>
              </a:solidFill>
              <a:effectLst/>
              <a:latin typeface="Arial"/>
              <a:ea typeface="Arial"/>
              <a:cs typeface="Arial"/>
              <a:sym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5</a:t>
            </a:fld>
            <a:endParaRPr lang="zh-TW" altLang="en-US"/>
          </a:p>
        </p:txBody>
      </p:sp>
    </p:spTree>
    <p:extLst>
      <p:ext uri="{BB962C8B-B14F-4D97-AF65-F5344CB8AC3E}">
        <p14:creationId xmlns:p14="http://schemas.microsoft.com/office/powerpoint/2010/main" val="341004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根據官方的年度</a:t>
            </a:r>
            <a:r>
              <a:rPr kumimoji="1" lang="en-US" altLang="zh-TW" dirty="0" err="1"/>
              <a:t>ros</a:t>
            </a:r>
            <a:r>
              <a:rPr kumimoji="1" lang="zh-CN" altLang="en-US" dirty="0"/>
              <a:t>使用者分析，可以看到</a:t>
            </a:r>
            <a:r>
              <a:rPr kumimoji="1" lang="en-US" altLang="zh-CN" dirty="0"/>
              <a:t>2018</a:t>
            </a:r>
            <a:r>
              <a:rPr kumimoji="1" lang="zh-CN" altLang="en-US" dirty="0"/>
              <a:t>前三名基本上是美國中國日本，台灣第</a:t>
            </a:r>
            <a:r>
              <a:rPr kumimoji="1" lang="en-US" altLang="zh-CN" dirty="0"/>
              <a:t>9</a:t>
            </a:r>
            <a:r>
              <a:rPr kumimoji="1" lang="zh-CN" altLang="en-US" dirty="0"/>
              <a:t>，而到了</a:t>
            </a:r>
            <a:r>
              <a:rPr kumimoji="1" lang="en-US" altLang="zh-CN" dirty="0"/>
              <a:t>2019</a:t>
            </a:r>
            <a:r>
              <a:rPr kumimoji="1" lang="zh-CN" altLang="en-US" dirty="0"/>
              <a:t>前三名不變，但是第一名變成中國，人數約上升了</a:t>
            </a:r>
            <a:r>
              <a:rPr kumimoji="1" lang="en-US" altLang="zh-CN" dirty="0"/>
              <a:t>1</a:t>
            </a:r>
            <a:r>
              <a:rPr kumimoji="1" lang="zh-CN" altLang="en-US" dirty="0"/>
              <a:t>萬人左右，台灣則提升到第</a:t>
            </a:r>
            <a:r>
              <a:rPr kumimoji="1" lang="en-US" altLang="zh-CN" dirty="0"/>
              <a:t>8</a:t>
            </a:r>
            <a:r>
              <a:rPr kumimoji="1" lang="zh-CN" altLang="en-US" dirty="0"/>
              <a:t>名</a:t>
            </a:r>
            <a:endParaRPr kumimoji="1" lang="en-US" altLang="zh-CN" dirty="0"/>
          </a:p>
          <a:p>
            <a:r>
              <a:rPr kumimoji="1" lang="zh-TW" altLang="en-US" dirty="0"/>
              <a:t>不過這是針對使用者人數的統計，雖然說中國使用者人數很高也很多，但是目前針對</a:t>
            </a:r>
            <a:r>
              <a:rPr kumimoji="1" lang="en-US" altLang="zh-TW" dirty="0" err="1"/>
              <a:t>ros</a:t>
            </a:r>
            <a:r>
              <a:rPr kumimoji="1" lang="zh-CN" altLang="en-US" dirty="0"/>
              <a:t>下去開發的質量還沒有很高，</a:t>
            </a:r>
            <a:r>
              <a:rPr kumimoji="1" lang="en-US" altLang="zh-CN" dirty="0" err="1"/>
              <a:t>opensoure</a:t>
            </a:r>
            <a:r>
              <a:rPr kumimoji="1" lang="zh-CN" altLang="en-US" dirty="0"/>
              <a:t>的部分還是美國較多，但是中國持續注入開發的人</a:t>
            </a:r>
            <a:endParaRPr kumimoji="1" lang="en-US" altLang="zh-CN" dirty="0"/>
          </a:p>
          <a:p>
            <a:r>
              <a:rPr kumimoji="1" lang="zh-CN" altLang="en-US" dirty="0"/>
              <a:t>也是不容小覷，目前有看過中國廠商根據</a:t>
            </a:r>
            <a:r>
              <a:rPr kumimoji="1" lang="en-US" altLang="zh-CN" dirty="0" err="1"/>
              <a:t>ros</a:t>
            </a:r>
            <a:r>
              <a:rPr kumimoji="1" lang="zh-CN" altLang="en-US" dirty="0"/>
              <a:t>的架構，改成自己的</a:t>
            </a:r>
            <a:r>
              <a:rPr kumimoji="1" lang="en-US" altLang="zh-CN" dirty="0" err="1"/>
              <a:t>ros</a:t>
            </a:r>
            <a:endParaRPr kumimoji="1" lang="zh-TW" altLang="en-US" dirty="0"/>
          </a:p>
        </p:txBody>
      </p:sp>
      <p:sp>
        <p:nvSpPr>
          <p:cNvPr id="4" name="投影片編號版面配置區 3"/>
          <p:cNvSpPr>
            <a:spLocks noGrp="1"/>
          </p:cNvSpPr>
          <p:nvPr>
            <p:ph type="sldNum" sz="quarter" idx="5"/>
          </p:nvPr>
        </p:nvSpPr>
        <p:spPr/>
        <p:txBody>
          <a:bodyPr/>
          <a:lstStyle/>
          <a:p>
            <a:pPr>
              <a:defRPr/>
            </a:pPr>
            <a:fld id="{BB8BD76A-2F67-42F1-9619-1A8D2E5EAE40}" type="slidenum">
              <a:rPr lang="zh-TW" altLang="en-US" smtClean="0"/>
              <a:pPr>
                <a:defRPr/>
              </a:pPr>
              <a:t>6</a:t>
            </a:fld>
            <a:endParaRPr lang="zh-TW" altLang="en-US"/>
          </a:p>
        </p:txBody>
      </p:sp>
    </p:spTree>
    <p:extLst>
      <p:ext uri="{BB962C8B-B14F-4D97-AF65-F5344CB8AC3E}">
        <p14:creationId xmlns:p14="http://schemas.microsoft.com/office/powerpoint/2010/main" val="406709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根據官方的年度</a:t>
            </a:r>
            <a:r>
              <a:rPr kumimoji="1" lang="en-US" altLang="zh-TW" dirty="0" err="1"/>
              <a:t>ros</a:t>
            </a:r>
            <a:r>
              <a:rPr kumimoji="1" lang="zh-CN" altLang="en-US" dirty="0"/>
              <a:t>版本分析，可以看到</a:t>
            </a:r>
            <a:r>
              <a:rPr kumimoji="1" lang="en-US" altLang="zh-CN" dirty="0"/>
              <a:t>2018</a:t>
            </a:r>
            <a:r>
              <a:rPr kumimoji="1" lang="zh-TW" altLang="en-US" dirty="0"/>
              <a:t>的</a:t>
            </a:r>
            <a:r>
              <a:rPr kumimoji="1" lang="en-US" altLang="zh-TW" dirty="0" err="1"/>
              <a:t>ros</a:t>
            </a:r>
            <a:r>
              <a:rPr kumimoji="1" lang="zh-TW" altLang="en-US" dirty="0"/>
              <a:t>版本大部分都是前一個</a:t>
            </a:r>
            <a:r>
              <a:rPr kumimoji="1" lang="en-US" altLang="zh-TW" dirty="0"/>
              <a:t>LTS</a:t>
            </a:r>
            <a:r>
              <a:rPr kumimoji="1" lang="zh-CN" altLang="en-US" dirty="0"/>
              <a:t>版本</a:t>
            </a:r>
            <a:r>
              <a:rPr kumimoji="1" lang="en-US" altLang="zh-CN" dirty="0" err="1"/>
              <a:t>kinetc</a:t>
            </a:r>
            <a:r>
              <a:rPr kumimoji="1" lang="zh-CN" altLang="en-US" dirty="0"/>
              <a:t>，當年度的</a:t>
            </a:r>
            <a:r>
              <a:rPr kumimoji="1" lang="en-US" altLang="zh-CN" dirty="0"/>
              <a:t>melodic</a:t>
            </a:r>
            <a:r>
              <a:rPr kumimoji="1" lang="zh-CN" altLang="en-US" dirty="0"/>
              <a:t>反而沒那麼多，到了</a:t>
            </a:r>
            <a:r>
              <a:rPr kumimoji="1" lang="en-US" altLang="zh-CN" dirty="0"/>
              <a:t>2019</a:t>
            </a:r>
            <a:r>
              <a:rPr kumimoji="1" lang="zh-CN" altLang="en-US" dirty="0"/>
              <a:t>年的時候，</a:t>
            </a:r>
            <a:r>
              <a:rPr kumimoji="1" lang="en-US" altLang="zh-CN" dirty="0"/>
              <a:t>melodic</a:t>
            </a:r>
            <a:r>
              <a:rPr kumimoji="1" lang="zh-CN" altLang="en-US" dirty="0"/>
              <a:t>的人數有了顯著提升，</a:t>
            </a:r>
            <a:endParaRPr kumimoji="1" lang="en-US" altLang="zh-CN" dirty="0"/>
          </a:p>
          <a:p>
            <a:r>
              <a:rPr kumimoji="1" lang="zh-CN" altLang="en-US" dirty="0"/>
              <a:t>但是有個需要注意的事情，</a:t>
            </a:r>
            <a:r>
              <a:rPr kumimoji="1" lang="en-US" altLang="zh-CN" dirty="0"/>
              <a:t>2019</a:t>
            </a:r>
            <a:r>
              <a:rPr kumimoji="1" lang="zh-CN" altLang="en-US" dirty="0"/>
              <a:t>年開始有部分小眾使用者開始著手開發</a:t>
            </a:r>
            <a:r>
              <a:rPr kumimoji="1" lang="en-US" altLang="zh-CN" dirty="0"/>
              <a:t>ros2</a:t>
            </a:r>
            <a:r>
              <a:rPr kumimoji="1" lang="zh-CN" altLang="en-US" dirty="0"/>
              <a:t>，前面提到的類</a:t>
            </a:r>
            <a:r>
              <a:rPr kumimoji="1" lang="en-US" altLang="zh-CN" dirty="0" err="1"/>
              <a:t>ros</a:t>
            </a:r>
            <a:r>
              <a:rPr kumimoji="1" lang="zh-CN" altLang="en-US" dirty="0"/>
              <a:t>架構，如果有回傳至</a:t>
            </a:r>
            <a:r>
              <a:rPr kumimoji="1" lang="en-US" altLang="zh-CN" dirty="0" err="1"/>
              <a:t>ros.org</a:t>
            </a:r>
            <a:r>
              <a:rPr kumimoji="1" lang="zh-CN" altLang="en-US" dirty="0"/>
              <a:t>的話，也會列入統計，第三方</a:t>
            </a:r>
            <a:r>
              <a:rPr kumimoji="1" lang="en-US" altLang="zh-CN" dirty="0" err="1"/>
              <a:t>ros</a:t>
            </a:r>
            <a:r>
              <a:rPr kumimoji="1" lang="zh-CN" altLang="en-US" dirty="0"/>
              <a:t>大約佔</a:t>
            </a:r>
            <a:r>
              <a:rPr kumimoji="1" lang="en-US" altLang="zh-CN" dirty="0"/>
              <a:t>12%</a:t>
            </a:r>
            <a:r>
              <a:rPr kumimoji="1" lang="zh-CN" altLang="en-US" dirty="0"/>
              <a:t>左右</a:t>
            </a:r>
            <a:endParaRPr kumimoji="1" lang="zh-TW" altLang="en-US" dirty="0"/>
          </a:p>
        </p:txBody>
      </p:sp>
      <p:sp>
        <p:nvSpPr>
          <p:cNvPr id="4" name="投影片編號版面配置區 3"/>
          <p:cNvSpPr>
            <a:spLocks noGrp="1"/>
          </p:cNvSpPr>
          <p:nvPr>
            <p:ph type="sldNum" sz="quarter" idx="5"/>
          </p:nvPr>
        </p:nvSpPr>
        <p:spPr/>
        <p:txBody>
          <a:bodyPr/>
          <a:lstStyle/>
          <a:p>
            <a:pPr>
              <a:defRPr/>
            </a:pPr>
            <a:fld id="{BB8BD76A-2F67-42F1-9619-1A8D2E5EAE40}" type="slidenum">
              <a:rPr lang="zh-TW" altLang="en-US" smtClean="0"/>
              <a:pPr>
                <a:defRPr/>
              </a:pPr>
              <a:t>7</a:t>
            </a:fld>
            <a:endParaRPr lang="zh-TW" altLang="en-US"/>
          </a:p>
        </p:txBody>
      </p:sp>
    </p:spTree>
    <p:extLst>
      <p:ext uri="{BB962C8B-B14F-4D97-AF65-F5344CB8AC3E}">
        <p14:creationId xmlns:p14="http://schemas.microsoft.com/office/powerpoint/2010/main" val="168523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8</a:t>
            </a:fld>
            <a:endParaRPr lang="zh-TW" altLang="en-US"/>
          </a:p>
        </p:txBody>
      </p:sp>
    </p:spTree>
    <p:extLst>
      <p:ext uri="{BB962C8B-B14F-4D97-AF65-F5344CB8AC3E}">
        <p14:creationId xmlns:p14="http://schemas.microsoft.com/office/powerpoint/2010/main" val="396286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cap="none" dirty="0">
                <a:solidFill>
                  <a:srgbClr val="000000"/>
                </a:solidFill>
                <a:effectLst/>
                <a:latin typeface="Arial"/>
                <a:ea typeface="Arial"/>
                <a:cs typeface="Arial"/>
                <a:sym typeface="Arial"/>
              </a:rPr>
              <a:t>安裝其實也蠻簡單的，就是依照</a:t>
            </a:r>
            <a:r>
              <a:rPr lang="en-US" altLang="zh-TW" sz="1200" b="0" i="0" u="none" strike="noStrike" cap="none" dirty="0">
                <a:solidFill>
                  <a:srgbClr val="000000"/>
                </a:solidFill>
                <a:effectLst/>
                <a:latin typeface="Arial"/>
                <a:ea typeface="Arial"/>
                <a:cs typeface="Arial"/>
                <a:sym typeface="Arial"/>
                <a:hlinkClick r:id="rId3"/>
              </a:rPr>
              <a:t>ROS</a:t>
            </a:r>
            <a:r>
              <a:rPr lang="zh-TW" altLang="en-US" sz="1200" b="0" i="0" u="none" strike="noStrike" cap="none" dirty="0">
                <a:solidFill>
                  <a:srgbClr val="000000"/>
                </a:solidFill>
                <a:effectLst/>
                <a:latin typeface="Arial"/>
                <a:ea typeface="Arial"/>
                <a:cs typeface="Arial"/>
                <a:sym typeface="Arial"/>
                <a:hlinkClick r:id="rId3"/>
              </a:rPr>
              <a:t>官方的安裝教學</a:t>
            </a:r>
            <a:r>
              <a:rPr lang="zh-TW" altLang="en-US" sz="1200" b="0" i="0" u="none" strike="noStrike" cap="none" dirty="0">
                <a:solidFill>
                  <a:srgbClr val="000000"/>
                </a:solidFill>
                <a:effectLst/>
                <a:latin typeface="Arial"/>
                <a:ea typeface="Arial"/>
                <a:cs typeface="Arial"/>
                <a:sym typeface="Arial"/>
              </a:rPr>
              <a:t>，選擇使用</a:t>
            </a:r>
            <a:r>
              <a:rPr lang="zh-TW" altLang="en-US" sz="1200" b="0" i="0" u="none" strike="noStrike" cap="none" dirty="0" smtClean="0">
                <a:solidFill>
                  <a:srgbClr val="000000"/>
                </a:solidFill>
                <a:effectLst/>
                <a:latin typeface="Arial"/>
                <a:ea typeface="Arial"/>
                <a:cs typeface="Arial"/>
                <a:sym typeface="Arial"/>
              </a:rPr>
              <a:t>的</a:t>
            </a:r>
            <a:r>
              <a:rPr lang="en-US" altLang="zh-TW" sz="1200" b="0" i="0" u="none" strike="noStrike" cap="none" dirty="0" err="1" smtClean="0">
                <a:solidFill>
                  <a:srgbClr val="000000"/>
                </a:solidFill>
                <a:effectLst/>
                <a:latin typeface="Arial"/>
                <a:ea typeface="Arial"/>
                <a:cs typeface="Arial"/>
                <a:sym typeface="Arial"/>
              </a:rPr>
              <a:t>ros</a:t>
            </a:r>
            <a:r>
              <a:rPr lang="zh-TW" altLang="en-US" sz="1200" b="0" i="0" u="none" strike="noStrike" cap="none" dirty="0" smtClean="0">
                <a:solidFill>
                  <a:srgbClr val="000000"/>
                </a:solidFill>
                <a:effectLst/>
                <a:latin typeface="Arial"/>
                <a:ea typeface="Arial"/>
                <a:cs typeface="Arial"/>
                <a:sym typeface="Arial"/>
              </a:rPr>
              <a:t>版本，</a:t>
            </a:r>
            <a:r>
              <a:rPr lang="zh-TW" altLang="en-US" sz="1200" b="0" i="0" u="none" strike="noStrike" cap="none" dirty="0">
                <a:solidFill>
                  <a:srgbClr val="000000"/>
                </a:solidFill>
                <a:effectLst/>
                <a:latin typeface="Arial"/>
                <a:ea typeface="Arial"/>
                <a:cs typeface="Arial"/>
                <a:sym typeface="Arial"/>
              </a:rPr>
              <a:t>就可以照著他的教學步驟一步步安裝囉</a:t>
            </a:r>
            <a:r>
              <a:rPr lang="en-US" altLang="zh-TW" sz="1200" b="0" i="0" u="none" strike="noStrike" cap="none" dirty="0">
                <a:solidFill>
                  <a:srgbClr val="000000"/>
                </a:solidFill>
                <a:effectLst/>
                <a:latin typeface="Arial"/>
                <a:ea typeface="Arial"/>
                <a:cs typeface="Arial"/>
                <a:sym typeface="Arial"/>
              </a:rPr>
              <a:t>!</a:t>
            </a:r>
            <a:endParaRPr lang="zh-TW" altLang="en-US" sz="1200" b="0" i="0" u="none" strike="noStrike" cap="none" dirty="0">
              <a:solidFill>
                <a:srgbClr val="000000"/>
              </a:solidFill>
              <a:effectLst/>
              <a:latin typeface="Arial"/>
              <a:ea typeface="Arial"/>
              <a:cs typeface="Arial"/>
              <a:sym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9</a:t>
            </a:fld>
            <a:endParaRPr lang="zh-TW" altLang="en-US"/>
          </a:p>
        </p:txBody>
      </p:sp>
    </p:spTree>
    <p:extLst>
      <p:ext uri="{BB962C8B-B14F-4D97-AF65-F5344CB8AC3E}">
        <p14:creationId xmlns:p14="http://schemas.microsoft.com/office/powerpoint/2010/main" val="422968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輸入以下指令將</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的下載連結與金鑰設定好，以便接下來的下載，注意這兩個指令都需要使用</a:t>
            </a:r>
            <a:r>
              <a:rPr lang="en-US" altLang="zh-TW" dirty="0" err="1"/>
              <a:t>sudo</a:t>
            </a:r>
            <a:r>
              <a:rPr lang="zh-TW" altLang="en-US" sz="1200" b="0" i="0" kern="1200" dirty="0">
                <a:solidFill>
                  <a:schemeClr val="tx1"/>
                </a:solidFill>
                <a:effectLst/>
                <a:latin typeface="+mn-lt"/>
                <a:ea typeface="+mn-ea"/>
                <a:cs typeface="+mn-cs"/>
              </a:rPr>
              <a:t>執行。</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在安裝</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之前，要先確定</a:t>
            </a:r>
            <a:r>
              <a:rPr lang="en-US" altLang="zh-TW" sz="1200" b="0" i="0" kern="1200" dirty="0">
                <a:solidFill>
                  <a:schemeClr val="tx1"/>
                </a:solidFill>
                <a:effectLst/>
                <a:latin typeface="+mn-lt"/>
                <a:ea typeface="+mn-ea"/>
                <a:cs typeface="+mn-cs"/>
              </a:rPr>
              <a:t>ubuntu</a:t>
            </a:r>
            <a:r>
              <a:rPr lang="zh-TW" altLang="en-US" sz="1200" b="0" i="0" kern="1200" dirty="0">
                <a:solidFill>
                  <a:schemeClr val="tx1"/>
                </a:solidFill>
                <a:effectLst/>
                <a:latin typeface="+mn-lt"/>
                <a:ea typeface="+mn-ea"/>
                <a:cs typeface="+mn-cs"/>
              </a:rPr>
              <a:t>的套件管理系統已經更新到最新版本</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有提供三種不同的客製化安裝方法，分別為</a:t>
            </a:r>
            <a:r>
              <a:rPr lang="en-US" altLang="zh-TW" sz="1200" b="0" i="0" kern="1200" dirty="0">
                <a:solidFill>
                  <a:schemeClr val="tx1"/>
                </a:solidFill>
                <a:effectLst/>
                <a:latin typeface="+mn-lt"/>
                <a:ea typeface="+mn-ea"/>
                <a:cs typeface="+mn-cs"/>
              </a:rPr>
              <a:t>Desktop-Full</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Desktop</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ROS-Base</a:t>
            </a:r>
            <a:r>
              <a:rPr lang="zh-TW" altLang="en-US" sz="1200" b="0" i="0" kern="1200" dirty="0">
                <a:solidFill>
                  <a:schemeClr val="tx1"/>
                </a:solidFill>
                <a:effectLst/>
                <a:latin typeface="+mn-lt"/>
                <a:ea typeface="+mn-ea"/>
                <a:cs typeface="+mn-cs"/>
              </a:rPr>
              <a:t>，其中</a:t>
            </a:r>
            <a:r>
              <a:rPr lang="en-US" altLang="zh-TW" sz="1200" b="0" i="0" kern="1200" dirty="0">
                <a:solidFill>
                  <a:schemeClr val="tx1"/>
                </a:solidFill>
                <a:effectLst/>
                <a:latin typeface="+mn-lt"/>
                <a:ea typeface="+mn-ea"/>
                <a:cs typeface="+mn-cs"/>
              </a:rPr>
              <a:t>Base</a:t>
            </a:r>
            <a:r>
              <a:rPr lang="zh-TW" altLang="en-US" sz="1200" b="0" i="0" kern="1200" dirty="0">
                <a:solidFill>
                  <a:schemeClr val="tx1"/>
                </a:solidFill>
                <a:effectLst/>
                <a:latin typeface="+mn-lt"/>
                <a:ea typeface="+mn-ea"/>
                <a:cs typeface="+mn-cs"/>
              </a:rPr>
              <a:t>版本是最簡易版，只有安裝一些最基本的函式庫，也沒有圖形化介面。而</a:t>
            </a:r>
            <a:r>
              <a:rPr lang="en-US" altLang="zh-TW" sz="1200" b="0" i="0" kern="1200" dirty="0">
                <a:solidFill>
                  <a:schemeClr val="tx1"/>
                </a:solidFill>
                <a:effectLst/>
                <a:latin typeface="+mn-lt"/>
                <a:ea typeface="+mn-ea"/>
                <a:cs typeface="+mn-cs"/>
              </a:rPr>
              <a:t>Desktop-Full</a:t>
            </a:r>
            <a:r>
              <a:rPr lang="zh-TW" altLang="en-US" sz="1200" b="0" i="0" kern="1200" dirty="0">
                <a:solidFill>
                  <a:schemeClr val="tx1"/>
                </a:solidFill>
                <a:effectLst/>
                <a:latin typeface="+mn-lt"/>
                <a:ea typeface="+mn-ea"/>
                <a:cs typeface="+mn-cs"/>
              </a:rPr>
              <a:t>板就是全部都有啦，也是最大包的一個，安裝時間也最長。</a:t>
            </a:r>
            <a:r>
              <a:rPr lang="en-US" altLang="zh-TW" sz="1200" b="0" i="0" kern="1200" dirty="0">
                <a:solidFill>
                  <a:schemeClr val="tx1"/>
                </a:solidFill>
                <a:effectLst/>
                <a:latin typeface="+mn-lt"/>
                <a:ea typeface="+mn-ea"/>
                <a:cs typeface="+mn-cs"/>
              </a:rPr>
              <a:t>Desktop</a:t>
            </a:r>
            <a:r>
              <a:rPr lang="zh-TW" altLang="en-US" sz="1200" b="0" i="0" kern="1200" dirty="0">
                <a:solidFill>
                  <a:schemeClr val="tx1"/>
                </a:solidFill>
                <a:effectLst/>
                <a:latin typeface="+mn-lt"/>
                <a:ea typeface="+mn-ea"/>
                <a:cs typeface="+mn-cs"/>
              </a:rPr>
              <a:t>就是介於兩者之間，除了基本函示庫以外，也有一些常用的圖形化介面工具。</a:t>
            </a:r>
            <a:endParaRPr lang="zh-TW" altLang="en-US" dirty="0"/>
          </a:p>
        </p:txBody>
      </p:sp>
      <p:sp>
        <p:nvSpPr>
          <p:cNvPr id="4" name="投影片編號版面配置區 3"/>
          <p:cNvSpPr>
            <a:spLocks noGrp="1"/>
          </p:cNvSpPr>
          <p:nvPr>
            <p:ph type="sldNum" sz="quarter" idx="10"/>
          </p:nvPr>
        </p:nvSpPr>
        <p:spPr/>
        <p:txBody>
          <a:bodyPr/>
          <a:lstStyle/>
          <a:p>
            <a:pPr>
              <a:defRPr/>
            </a:pPr>
            <a:fld id="{BB8BD76A-2F67-42F1-9619-1A8D2E5EAE40}" type="slidenum">
              <a:rPr lang="zh-TW" altLang="en-US" smtClean="0"/>
              <a:pPr>
                <a:defRPr/>
              </a:pPr>
              <a:t>10</a:t>
            </a:fld>
            <a:endParaRPr lang="zh-TW" altLang="en-US"/>
          </a:p>
        </p:txBody>
      </p:sp>
    </p:spTree>
    <p:extLst>
      <p:ext uri="{BB962C8B-B14F-4D97-AF65-F5344CB8AC3E}">
        <p14:creationId xmlns:p14="http://schemas.microsoft.com/office/powerpoint/2010/main" val="124480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nding">
    <p:spTree>
      <p:nvGrpSpPr>
        <p:cNvPr id="1" name=""/>
        <p:cNvGrpSpPr/>
        <p:nvPr/>
      </p:nvGrpSpPr>
      <p:grpSpPr>
        <a:xfrm>
          <a:off x="0" y="0"/>
          <a:ext cx="0" cy="0"/>
          <a:chOff x="0" y="0"/>
          <a:chExt cx="0" cy="0"/>
        </a:xfrm>
      </p:grpSpPr>
      <p:sp>
        <p:nvSpPr>
          <p:cNvPr id="6" name="手繪多邊形 5"/>
          <p:cNvSpPr/>
          <p:nvPr userDrawn="1"/>
        </p:nvSpPr>
        <p:spPr>
          <a:xfrm flipH="1">
            <a:off x="3266853" y="0"/>
            <a:ext cx="5940660" cy="5143500"/>
          </a:xfrm>
          <a:custGeom>
            <a:avLst/>
            <a:gdLst>
              <a:gd name="connsiteX0" fmla="*/ 0 w 5143500"/>
              <a:gd name="connsiteY0" fmla="*/ 5143500 h 5143500"/>
              <a:gd name="connsiteX1" fmla="*/ 0 w 5143500"/>
              <a:gd name="connsiteY1" fmla="*/ 0 h 5143500"/>
              <a:gd name="connsiteX2" fmla="*/ 5143500 w 5143500"/>
              <a:gd name="connsiteY2" fmla="*/ 5143500 h 5143500"/>
              <a:gd name="connsiteX3" fmla="*/ 0 w 5143500"/>
              <a:gd name="connsiteY3" fmla="*/ 5143500 h 5143500"/>
              <a:gd name="connsiteX0" fmla="*/ 0 w 5143500"/>
              <a:gd name="connsiteY0" fmla="*/ 5143500 h 5143500"/>
              <a:gd name="connsiteX1" fmla="*/ 0 w 5143500"/>
              <a:gd name="connsiteY1" fmla="*/ 0 h 5143500"/>
              <a:gd name="connsiteX2" fmla="*/ 1628775 w 5143500"/>
              <a:gd name="connsiteY2" fmla="*/ 1619250 h 5143500"/>
              <a:gd name="connsiteX3" fmla="*/ 5143500 w 5143500"/>
              <a:gd name="connsiteY3" fmla="*/ 5143500 h 5143500"/>
              <a:gd name="connsiteX4" fmla="*/ 0 w 5143500"/>
              <a:gd name="connsiteY4" fmla="*/ 5143500 h 5143500"/>
              <a:gd name="connsiteX0" fmla="*/ 0 w 5143500"/>
              <a:gd name="connsiteY0" fmla="*/ 5143500 h 5143500"/>
              <a:gd name="connsiteX1" fmla="*/ 0 w 5143500"/>
              <a:gd name="connsiteY1" fmla="*/ 0 h 5143500"/>
              <a:gd name="connsiteX2" fmla="*/ 2726795 w 5143500"/>
              <a:gd name="connsiteY2" fmla="*/ 0 h 5143500"/>
              <a:gd name="connsiteX3" fmla="*/ 5143500 w 5143500"/>
              <a:gd name="connsiteY3" fmla="*/ 5143500 h 5143500"/>
              <a:gd name="connsiteX4" fmla="*/ 0 w 5143500"/>
              <a:gd name="connsiteY4" fmla="*/ 5143500 h 5143500"/>
              <a:gd name="connsiteX0" fmla="*/ 989937 w 6929557"/>
              <a:gd name="connsiteY0" fmla="*/ 5143500 h 6000750"/>
              <a:gd name="connsiteX1" fmla="*/ 989937 w 6929557"/>
              <a:gd name="connsiteY1" fmla="*/ 0 h 6000750"/>
              <a:gd name="connsiteX2" fmla="*/ 3716732 w 6929557"/>
              <a:gd name="connsiteY2" fmla="*/ 0 h 6000750"/>
              <a:gd name="connsiteX3" fmla="*/ 6929558 w 6929557"/>
              <a:gd name="connsiteY3" fmla="*/ 5143500 h 6000750"/>
              <a:gd name="connsiteX4" fmla="*/ 989937 w 6929557"/>
              <a:gd name="connsiteY4" fmla="*/ 5143500 h 6000750"/>
              <a:gd name="connsiteX0" fmla="*/ 989937 w 6929558"/>
              <a:gd name="connsiteY0" fmla="*/ 5143500 h 6000750"/>
              <a:gd name="connsiteX1" fmla="*/ 989937 w 6929558"/>
              <a:gd name="connsiteY1" fmla="*/ 0 h 6000750"/>
              <a:gd name="connsiteX2" fmla="*/ 3716732 w 6929558"/>
              <a:gd name="connsiteY2" fmla="*/ 0 h 6000750"/>
              <a:gd name="connsiteX3" fmla="*/ 6929558 w 6929558"/>
              <a:gd name="connsiteY3" fmla="*/ 5143500 h 6000750"/>
              <a:gd name="connsiteX4" fmla="*/ 989937 w 6929558"/>
              <a:gd name="connsiteY4" fmla="*/ 5143500 h 6000750"/>
              <a:gd name="connsiteX0" fmla="*/ 989937 w 6929558"/>
              <a:gd name="connsiteY0" fmla="*/ 5143500 h 6000750"/>
              <a:gd name="connsiteX1" fmla="*/ 989937 w 6929558"/>
              <a:gd name="connsiteY1" fmla="*/ 0 h 6000750"/>
              <a:gd name="connsiteX2" fmla="*/ 3716732 w 6929558"/>
              <a:gd name="connsiteY2" fmla="*/ 0 h 6000750"/>
              <a:gd name="connsiteX3" fmla="*/ 6929558 w 6929558"/>
              <a:gd name="connsiteY3" fmla="*/ 5143500 h 6000750"/>
              <a:gd name="connsiteX4" fmla="*/ 989937 w 6929558"/>
              <a:gd name="connsiteY4" fmla="*/ 5143500 h 6000750"/>
              <a:gd name="connsiteX0" fmla="*/ 989937 w 6929558"/>
              <a:gd name="connsiteY0" fmla="*/ 5143500 h 6000750"/>
              <a:gd name="connsiteX1" fmla="*/ 989937 w 6929558"/>
              <a:gd name="connsiteY1" fmla="*/ 0 h 6000750"/>
              <a:gd name="connsiteX2" fmla="*/ 3716732 w 6929558"/>
              <a:gd name="connsiteY2" fmla="*/ 0 h 6000750"/>
              <a:gd name="connsiteX3" fmla="*/ 6929558 w 6929558"/>
              <a:gd name="connsiteY3" fmla="*/ 5143500 h 6000750"/>
              <a:gd name="connsiteX4" fmla="*/ 989937 w 6929558"/>
              <a:gd name="connsiteY4" fmla="*/ 5143500 h 6000750"/>
              <a:gd name="connsiteX0" fmla="*/ 3744 w 5943365"/>
              <a:gd name="connsiteY0" fmla="*/ 5143500 h 6446838"/>
              <a:gd name="connsiteX1" fmla="*/ 3744 w 5943365"/>
              <a:gd name="connsiteY1" fmla="*/ 0 h 6446838"/>
              <a:gd name="connsiteX2" fmla="*/ 2730539 w 5943365"/>
              <a:gd name="connsiteY2" fmla="*/ 0 h 6446838"/>
              <a:gd name="connsiteX3" fmla="*/ 5943365 w 5943365"/>
              <a:gd name="connsiteY3" fmla="*/ 5143500 h 6446838"/>
              <a:gd name="connsiteX4" fmla="*/ 3744 w 5943365"/>
              <a:gd name="connsiteY4" fmla="*/ 5143500 h 6446838"/>
              <a:gd name="connsiteX0" fmla="*/ 3744 w 5943365"/>
              <a:gd name="connsiteY0" fmla="*/ 5143500 h 6446838"/>
              <a:gd name="connsiteX1" fmla="*/ 3744 w 5943365"/>
              <a:gd name="connsiteY1" fmla="*/ 0 h 6446838"/>
              <a:gd name="connsiteX2" fmla="*/ 3513518 w 5943365"/>
              <a:gd name="connsiteY2" fmla="*/ 0 h 6446838"/>
              <a:gd name="connsiteX3" fmla="*/ 5943365 w 5943365"/>
              <a:gd name="connsiteY3" fmla="*/ 5143500 h 6446838"/>
              <a:gd name="connsiteX4" fmla="*/ 3744 w 5943365"/>
              <a:gd name="connsiteY4" fmla="*/ 5143500 h 6446838"/>
              <a:gd name="connsiteX0" fmla="*/ 3744 w 5943365"/>
              <a:gd name="connsiteY0" fmla="*/ 5143500 h 6446838"/>
              <a:gd name="connsiteX1" fmla="*/ 3744 w 5943365"/>
              <a:gd name="connsiteY1" fmla="*/ 0 h 6446838"/>
              <a:gd name="connsiteX2" fmla="*/ 3513518 w 5943365"/>
              <a:gd name="connsiteY2" fmla="*/ 0 h 6446838"/>
              <a:gd name="connsiteX3" fmla="*/ 5943365 w 5943365"/>
              <a:gd name="connsiteY3" fmla="*/ 5143500 h 6446838"/>
              <a:gd name="connsiteX4" fmla="*/ 3744 w 5943365"/>
              <a:gd name="connsiteY4" fmla="*/ 5143500 h 6446838"/>
              <a:gd name="connsiteX0" fmla="*/ 3744 w 5943365"/>
              <a:gd name="connsiteY0" fmla="*/ 5143500 h 6446838"/>
              <a:gd name="connsiteX1" fmla="*/ 3744 w 5943365"/>
              <a:gd name="connsiteY1" fmla="*/ 0 h 6446838"/>
              <a:gd name="connsiteX2" fmla="*/ 3513518 w 5943365"/>
              <a:gd name="connsiteY2" fmla="*/ 0 h 6446838"/>
              <a:gd name="connsiteX3" fmla="*/ 5943365 w 5943365"/>
              <a:gd name="connsiteY3" fmla="*/ 5143500 h 6446838"/>
              <a:gd name="connsiteX4" fmla="*/ 3744 w 5943365"/>
              <a:gd name="connsiteY4" fmla="*/ 5143500 h 6446838"/>
              <a:gd name="connsiteX0" fmla="*/ 0 w 5939621"/>
              <a:gd name="connsiteY0" fmla="*/ 5143500 h 5143500"/>
              <a:gd name="connsiteX1" fmla="*/ 0 w 5939621"/>
              <a:gd name="connsiteY1" fmla="*/ 0 h 5143500"/>
              <a:gd name="connsiteX2" fmla="*/ 3509774 w 5939621"/>
              <a:gd name="connsiteY2" fmla="*/ 0 h 5143500"/>
              <a:gd name="connsiteX3" fmla="*/ 5939621 w 5939621"/>
              <a:gd name="connsiteY3" fmla="*/ 5143500 h 5143500"/>
              <a:gd name="connsiteX4" fmla="*/ 0 w 5939621"/>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621" h="5143500">
                <a:moveTo>
                  <a:pt x="0" y="5143500"/>
                </a:moveTo>
                <a:cubicBezTo>
                  <a:pt x="3744" y="3840162"/>
                  <a:pt x="0" y="1714500"/>
                  <a:pt x="0" y="0"/>
                </a:cubicBezTo>
                <a:lnTo>
                  <a:pt x="3509774" y="0"/>
                </a:lnTo>
                <a:lnTo>
                  <a:pt x="5939621" y="5143500"/>
                </a:lnTo>
                <a:lnTo>
                  <a:pt x="0" y="5143500"/>
                </a:lnTo>
                <a:close/>
              </a:path>
            </a:pathLst>
          </a:custGeom>
          <a:solidFill>
            <a:schemeClr val="tx1">
              <a:lumMod val="65000"/>
              <a:lumOff val="3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6"/>
          <p:cNvSpPr/>
          <p:nvPr userDrawn="1"/>
        </p:nvSpPr>
        <p:spPr>
          <a:xfrm>
            <a:off x="2093555" y="1086586"/>
            <a:ext cx="7158965" cy="33690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000" y="0"/>
                </a:lnTo>
                <a:lnTo>
                  <a:pt x="10000" y="0"/>
                </a:lnTo>
                <a:lnTo>
                  <a:pt x="10000" y="10000"/>
                </a:lnTo>
                <a:lnTo>
                  <a:pt x="0" y="10000"/>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zh-TW" altLang="en-US" sz="1800">
              <a:solidFill>
                <a:schemeClr val="tx1"/>
              </a:solidFill>
              <a:latin typeface="Gill Sans MT" pitchFamily="34" charset="0"/>
              <a:ea typeface="微軟正黑體" pitchFamily="34" charset="-120"/>
              <a:cs typeface="新細明體" pitchFamily="-65" charset="-120"/>
            </a:endParaRPr>
          </a:p>
        </p:txBody>
      </p:sp>
      <p:pic>
        <p:nvPicPr>
          <p:cNvPr id="8" name="Picture 2" descr="\\Auhqfs01\agm006$\Corpcom\Library\CIS\AUO\Logo Combination\AUOInnovatingLing\AUOlogo_InnovatingLife_white.png"/>
          <p:cNvPicPr>
            <a:picLocks noChangeAspect="1" noChangeArrowheads="1"/>
          </p:cNvPicPr>
          <p:nvPr userDrawn="1"/>
        </p:nvPicPr>
        <p:blipFill>
          <a:blip r:embed="rId2" cstate="print"/>
          <a:srcRect/>
          <a:stretch>
            <a:fillRect/>
          </a:stretch>
        </p:blipFill>
        <p:spPr bwMode="auto">
          <a:xfrm>
            <a:off x="3266855" y="1986685"/>
            <a:ext cx="2700300" cy="1599397"/>
          </a:xfrm>
          <a:prstGeom prst="rect">
            <a:avLst/>
          </a:prstGeom>
          <a:noFill/>
        </p:spPr>
      </p:pic>
      <p:sp>
        <p:nvSpPr>
          <p:cNvPr id="9"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6" name="Picture 2" descr="\\Auhqfs01\agm006$\Corpcom\Library\CIS\AUO\Logo Combination\AUO only\企業標誌 AUO only [轉換].png"/>
          <p:cNvPicPr>
            <a:picLocks noChangeAspect="1" noChangeArrowheads="1"/>
          </p:cNvPicPr>
          <p:nvPr userDrawn="1"/>
        </p:nvPicPr>
        <p:blipFill>
          <a:blip r:embed="rId2" cstate="print"/>
          <a:srcRect/>
          <a:stretch>
            <a:fillRect/>
          </a:stretch>
        </p:blipFill>
        <p:spPr bwMode="auto">
          <a:xfrm>
            <a:off x="7226298" y="321500"/>
            <a:ext cx="1531168" cy="540060"/>
          </a:xfrm>
          <a:prstGeom prst="rect">
            <a:avLst/>
          </a:prstGeom>
          <a:noFill/>
        </p:spPr>
      </p:pic>
      <p:sp>
        <p:nvSpPr>
          <p:cNvPr id="7" name="手繪多邊形 6"/>
          <p:cNvSpPr/>
          <p:nvPr userDrawn="1"/>
        </p:nvSpPr>
        <p:spPr>
          <a:xfrm rot="10800000" flipV="1">
            <a:off x="-1" y="1761660"/>
            <a:ext cx="758829" cy="58506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5000 w 10000"/>
              <a:gd name="connsiteY2" fmla="*/ 0 h 10000"/>
              <a:gd name="connsiteX3" fmla="*/ 10000 w 10000"/>
              <a:gd name="connsiteY3" fmla="*/ 10000 h 10000"/>
              <a:gd name="connsiteX4" fmla="*/ 0 w 10000"/>
              <a:gd name="connsiteY4" fmla="*/ 10000 h 10000"/>
              <a:gd name="connsiteX0" fmla="*/ 0 w 5000"/>
              <a:gd name="connsiteY0" fmla="*/ 10000 h 10000"/>
              <a:gd name="connsiteX1" fmla="*/ 2000 w 5000"/>
              <a:gd name="connsiteY1" fmla="*/ 0 h 10000"/>
              <a:gd name="connsiteX2" fmla="*/ 5000 w 5000"/>
              <a:gd name="connsiteY2" fmla="*/ 0 h 10000"/>
              <a:gd name="connsiteX3" fmla="*/ 5000 w 5000"/>
              <a:gd name="connsiteY3" fmla="*/ 10000 h 10000"/>
              <a:gd name="connsiteX4" fmla="*/ 0 w 5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 h="10000">
                <a:moveTo>
                  <a:pt x="0" y="10000"/>
                </a:moveTo>
                <a:lnTo>
                  <a:pt x="2000" y="0"/>
                </a:lnTo>
                <a:lnTo>
                  <a:pt x="5000" y="0"/>
                </a:lnTo>
                <a:lnTo>
                  <a:pt x="5000" y="10000"/>
                </a:lnTo>
                <a:lnTo>
                  <a:pt x="0" y="10000"/>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a:solidFill>
                <a:schemeClr val="tx1"/>
              </a:solidFill>
              <a:latin typeface="Gill Sans MT" pitchFamily="34" charset="0"/>
              <a:ea typeface="Noto Sans CJK SC Medium" pitchFamily="34" charset="-128"/>
              <a:cs typeface="新細明體" pitchFamily="-65" charset="-120"/>
            </a:endParaRPr>
          </a:p>
        </p:txBody>
      </p:sp>
      <p:sp>
        <p:nvSpPr>
          <p:cNvPr id="12" name="文字版面配置區 15"/>
          <p:cNvSpPr>
            <a:spLocks noGrp="1"/>
          </p:cNvSpPr>
          <p:nvPr>
            <p:ph type="body" sz="quarter" idx="11" hasCustomPrompt="1"/>
          </p:nvPr>
        </p:nvSpPr>
        <p:spPr>
          <a:xfrm>
            <a:off x="836585" y="3651870"/>
            <a:ext cx="7920879" cy="1491630"/>
          </a:xfrm>
        </p:spPr>
        <p:txBody>
          <a:bodyPr anchor="t" anchorCtr="0">
            <a:normAutofit/>
          </a:bodyPr>
          <a:lstStyle>
            <a:lvl1pPr marL="0" indent="0" algn="l" defTabSz="914400" rtl="0" eaLnBrk="1" fontAlgn="auto" latinLnBrk="0" hangingPunct="1">
              <a:spcBef>
                <a:spcPct val="20000"/>
              </a:spcBef>
              <a:spcAft>
                <a:spcPts val="0"/>
              </a:spcAft>
              <a:buFontTx/>
              <a:buNone/>
              <a:defRPr kumimoji="0" lang="en-US" altLang="zh-TW" sz="1600" i="0" u="none" strike="noStrike" kern="1200" cap="none" spc="0" normalizeH="0" baseline="0" noProof="0" dirty="0" smtClean="0">
                <a:ln>
                  <a:noFill/>
                </a:ln>
                <a:solidFill>
                  <a:schemeClr val="bg1">
                    <a:lumMod val="50000"/>
                  </a:schemeClr>
                </a:solidFill>
                <a:effectLst/>
                <a:uLnTx/>
                <a:uFillTx/>
                <a:latin typeface="Gill Sans MT" pitchFamily="34" charset="0"/>
                <a:ea typeface="微軟正黑體" pitchFamily="34" charset="-120"/>
                <a:cs typeface="+mn-cs"/>
              </a:defRPr>
            </a:lvl1pPr>
          </a:lstStyle>
          <a:p>
            <a:pPr>
              <a:buFontTx/>
              <a:buNone/>
            </a:pPr>
            <a:r>
              <a:rPr lang="en-US" altLang="zh-TW" sz="1600" dirty="0">
                <a:solidFill>
                  <a:schemeClr val="bg1">
                    <a:lumMod val="50000"/>
                  </a:schemeClr>
                </a:solidFill>
                <a:latin typeface="Gill Sans MT" pitchFamily="34" charset="0"/>
              </a:rPr>
              <a:t>Presenter’s Name</a:t>
            </a:r>
          </a:p>
          <a:p>
            <a:pPr>
              <a:buFontTx/>
              <a:buNone/>
            </a:pPr>
            <a:r>
              <a:rPr lang="en-US" altLang="zh-TW" sz="1600" dirty="0">
                <a:solidFill>
                  <a:schemeClr val="bg1">
                    <a:lumMod val="50000"/>
                  </a:schemeClr>
                </a:solidFill>
                <a:latin typeface="Gill Sans MT" pitchFamily="34" charset="0"/>
              </a:rPr>
              <a:t>Presenter’s Title / Department</a:t>
            </a:r>
          </a:p>
          <a:p>
            <a:pPr>
              <a:buFontTx/>
              <a:buNone/>
            </a:pPr>
            <a:r>
              <a:rPr lang="en-US" altLang="zh-TW" sz="1600" dirty="0">
                <a:solidFill>
                  <a:schemeClr val="bg1">
                    <a:lumMod val="50000"/>
                  </a:schemeClr>
                </a:solidFill>
                <a:latin typeface="Gill Sans MT" pitchFamily="34" charset="0"/>
              </a:rPr>
              <a:t>Date YYYY.MM.DD</a:t>
            </a:r>
          </a:p>
          <a:p>
            <a:pPr>
              <a:buFontTx/>
              <a:buNone/>
            </a:pPr>
            <a:r>
              <a:rPr lang="en-US" altLang="zh-TW" sz="1600" dirty="0">
                <a:solidFill>
                  <a:schemeClr val="bg1">
                    <a:lumMod val="50000"/>
                  </a:schemeClr>
                </a:solidFill>
                <a:latin typeface="Gill Sans MT" pitchFamily="34" charset="0"/>
              </a:rPr>
              <a:t>Gill Sans MT or </a:t>
            </a:r>
            <a:r>
              <a:rPr lang="zh-TW" altLang="en-US" sz="1600" dirty="0">
                <a:solidFill>
                  <a:schemeClr val="bg1">
                    <a:lumMod val="50000"/>
                  </a:schemeClr>
                </a:solidFill>
                <a:latin typeface="Gill Sans MT" pitchFamily="34" charset="0"/>
              </a:rPr>
              <a:t>微軟正黑 </a:t>
            </a:r>
            <a:r>
              <a:rPr lang="en-US" altLang="zh-TW" sz="1600" dirty="0">
                <a:solidFill>
                  <a:schemeClr val="bg1">
                    <a:lumMod val="50000"/>
                  </a:schemeClr>
                </a:solidFill>
                <a:latin typeface="Gill Sans MT" pitchFamily="34" charset="0"/>
              </a:rPr>
              <a:t>16pt</a:t>
            </a:r>
          </a:p>
        </p:txBody>
      </p:sp>
      <p:sp>
        <p:nvSpPr>
          <p:cNvPr id="14" name="標題 13"/>
          <p:cNvSpPr>
            <a:spLocks noGrp="1"/>
          </p:cNvSpPr>
          <p:nvPr>
            <p:ph type="title" hasCustomPrompt="1"/>
          </p:nvPr>
        </p:nvSpPr>
        <p:spPr>
          <a:xfrm>
            <a:off x="752890" y="1671650"/>
            <a:ext cx="8229600" cy="198022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kumimoji="0" lang="zh-TW" altLang="en-US" sz="4400" b="1" i="0" u="none" strike="noStrike" kern="1200" cap="none" spc="0" normalizeH="0" baseline="0" noProof="0">
                <a:ln>
                  <a:noFill/>
                </a:ln>
                <a:solidFill>
                  <a:srgbClr val="0083A2"/>
                </a:solidFill>
                <a:effectLst/>
                <a:uLnTx/>
                <a:uFillTx/>
                <a:latin typeface="Gill Sans MT" pitchFamily="34" charset="0"/>
                <a:ea typeface="微軟正黑體" pitchFamily="34" charset="-120"/>
                <a:cs typeface="+mj-cs"/>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TW" dirty="0"/>
              <a:t>Presentation Title </a:t>
            </a:r>
            <a:r>
              <a:rPr lang="zh-TW" altLang="en-US" dirty="0"/>
              <a:t>標題</a:t>
            </a:r>
            <a:br>
              <a:rPr lang="zh-TW" altLang="en-US" dirty="0"/>
            </a:br>
            <a:r>
              <a:rPr lang="en-US" altLang="zh-TW" dirty="0"/>
              <a:t>Gill Sans MT or </a:t>
            </a:r>
            <a:r>
              <a:rPr lang="zh-TW" altLang="en-US" dirty="0"/>
              <a:t>微軟正黑</a:t>
            </a:r>
          </a:p>
        </p:txBody>
      </p:sp>
      <p:sp>
        <p:nvSpPr>
          <p:cNvPr id="13"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_w">
    <p:spTree>
      <p:nvGrpSpPr>
        <p:cNvPr id="1" name=""/>
        <p:cNvGrpSpPr/>
        <p:nvPr/>
      </p:nvGrpSpPr>
      <p:grpSpPr>
        <a:xfrm>
          <a:off x="0" y="0"/>
          <a:ext cx="0" cy="0"/>
          <a:chOff x="0" y="0"/>
          <a:chExt cx="0" cy="0"/>
        </a:xfrm>
      </p:grpSpPr>
      <p:sp>
        <p:nvSpPr>
          <p:cNvPr id="10" name="內容版面配置區 16"/>
          <p:cNvSpPr>
            <a:spLocks noGrp="1"/>
          </p:cNvSpPr>
          <p:nvPr>
            <p:ph sz="quarter" idx="22" hasCustomPrompt="1"/>
          </p:nvPr>
        </p:nvSpPr>
        <p:spPr>
          <a:xfrm>
            <a:off x="557553" y="1536635"/>
            <a:ext cx="8379931" cy="3330370"/>
          </a:xfrm>
        </p:spPr>
        <p:txBody>
          <a:bodyPr>
            <a:normAutofit/>
          </a:bodyPr>
          <a:lstStyle>
            <a:lvl1pPr marL="0" indent="0">
              <a:defRPr sz="2000" baseline="0">
                <a:solidFill>
                  <a:schemeClr val="tx1">
                    <a:lumMod val="75000"/>
                    <a:lumOff val="25000"/>
                  </a:schemeClr>
                </a:solidFill>
                <a:latin typeface="Gill Sans MT" pitchFamily="34" charset="0"/>
                <a:ea typeface="微軟正黑體" pitchFamily="34" charset="-120"/>
              </a:defRPr>
            </a:lvl1pPr>
            <a:lvl2pPr>
              <a:defRPr sz="2000" baseline="0">
                <a:solidFill>
                  <a:schemeClr val="tx1">
                    <a:lumMod val="75000"/>
                    <a:lumOff val="25000"/>
                  </a:schemeClr>
                </a:solidFill>
                <a:latin typeface="Gill Sans MT" pitchFamily="34" charset="0"/>
                <a:ea typeface="微軟正黑體" pitchFamily="34" charset="-120"/>
              </a:defRPr>
            </a:lvl2pPr>
            <a:lvl3pPr>
              <a:defRPr sz="2000" baseline="0">
                <a:solidFill>
                  <a:schemeClr val="tx1">
                    <a:lumMod val="75000"/>
                    <a:lumOff val="25000"/>
                  </a:schemeClr>
                </a:solidFill>
                <a:latin typeface="Gill Sans MT" pitchFamily="34" charset="0"/>
                <a:ea typeface="微軟正黑體" pitchFamily="34" charset="-120"/>
              </a:defRPr>
            </a:lvl3pPr>
          </a:lstStyle>
          <a:p>
            <a:pPr lvl="0"/>
            <a:r>
              <a:rPr lang="en-US" altLang="zh-TW" dirty="0"/>
              <a:t>Gill Sans MT </a:t>
            </a:r>
          </a:p>
          <a:p>
            <a:pPr lvl="0"/>
            <a:r>
              <a:rPr lang="zh-TW" altLang="en-US" dirty="0"/>
              <a:t>微軟正黑</a:t>
            </a:r>
          </a:p>
        </p:txBody>
      </p:sp>
      <p:sp>
        <p:nvSpPr>
          <p:cNvPr id="7" name="標題 6"/>
          <p:cNvSpPr>
            <a:spLocks noGrp="1"/>
          </p:cNvSpPr>
          <p:nvPr>
            <p:ph type="title" hasCustomPrompt="1"/>
          </p:nvPr>
        </p:nvSpPr>
        <p:spPr>
          <a:xfrm>
            <a:off x="527865" y="231490"/>
            <a:ext cx="7374505" cy="1170130"/>
          </a:xfrm>
        </p:spPr>
        <p:txBody>
          <a:bodyPr/>
          <a:lstStyle/>
          <a:p>
            <a:r>
              <a:rPr lang="en-US" altLang="zh-TW" dirty="0"/>
              <a:t>Content</a:t>
            </a:r>
            <a:br>
              <a:rPr lang="en-US" altLang="zh-TW" dirty="0"/>
            </a:br>
            <a:r>
              <a:rPr lang="en-US" altLang="zh-TW" dirty="0"/>
              <a:t>Gill Sans MT or </a:t>
            </a:r>
            <a:r>
              <a:rPr lang="zh-TW" altLang="en-US" dirty="0"/>
              <a:t>微軟正黑</a:t>
            </a:r>
          </a:p>
        </p:txBody>
      </p:sp>
      <p:sp>
        <p:nvSpPr>
          <p:cNvPr id="8"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ontent_w">
    <p:spTree>
      <p:nvGrpSpPr>
        <p:cNvPr id="1" name=""/>
        <p:cNvGrpSpPr/>
        <p:nvPr/>
      </p:nvGrpSpPr>
      <p:grpSpPr>
        <a:xfrm>
          <a:off x="0" y="0"/>
          <a:ext cx="0" cy="0"/>
          <a:chOff x="0" y="0"/>
          <a:chExt cx="0" cy="0"/>
        </a:xfrm>
      </p:grpSpPr>
      <p:sp>
        <p:nvSpPr>
          <p:cNvPr id="14" name="手繪多邊形 13"/>
          <p:cNvSpPr/>
          <p:nvPr userDrawn="1"/>
        </p:nvSpPr>
        <p:spPr>
          <a:xfrm rot="10800000" flipH="1">
            <a:off x="-43510" y="-1"/>
            <a:ext cx="2417128" cy="5143501"/>
          </a:xfrm>
          <a:custGeom>
            <a:avLst/>
            <a:gdLst>
              <a:gd name="connsiteX0" fmla="*/ 0 w 5143500"/>
              <a:gd name="connsiteY0" fmla="*/ 5143500 h 5143500"/>
              <a:gd name="connsiteX1" fmla="*/ 0 w 5143500"/>
              <a:gd name="connsiteY1" fmla="*/ 0 h 5143500"/>
              <a:gd name="connsiteX2" fmla="*/ 5143500 w 5143500"/>
              <a:gd name="connsiteY2" fmla="*/ 5143500 h 5143500"/>
              <a:gd name="connsiteX3" fmla="*/ 0 w 5143500"/>
              <a:gd name="connsiteY3" fmla="*/ 5143500 h 5143500"/>
              <a:gd name="connsiteX0" fmla="*/ 0 w 5143500"/>
              <a:gd name="connsiteY0" fmla="*/ 5143500 h 5143500"/>
              <a:gd name="connsiteX1" fmla="*/ 0 w 5143500"/>
              <a:gd name="connsiteY1" fmla="*/ 0 h 5143500"/>
              <a:gd name="connsiteX2" fmla="*/ 1628775 w 5143500"/>
              <a:gd name="connsiteY2" fmla="*/ 1619250 h 5143500"/>
              <a:gd name="connsiteX3" fmla="*/ 5143500 w 5143500"/>
              <a:gd name="connsiteY3" fmla="*/ 5143500 h 5143500"/>
              <a:gd name="connsiteX4" fmla="*/ 0 w 5143500"/>
              <a:gd name="connsiteY4" fmla="*/ 5143500 h 5143500"/>
              <a:gd name="connsiteX0" fmla="*/ 0 w 5143500"/>
              <a:gd name="connsiteY0" fmla="*/ 5143500 h 5143500"/>
              <a:gd name="connsiteX1" fmla="*/ 0 w 5143500"/>
              <a:gd name="connsiteY1" fmla="*/ 0 h 5143500"/>
              <a:gd name="connsiteX2" fmla="*/ 2726795 w 5143500"/>
              <a:gd name="connsiteY2" fmla="*/ 0 h 5143500"/>
              <a:gd name="connsiteX3" fmla="*/ 5143500 w 5143500"/>
              <a:gd name="connsiteY3" fmla="*/ 5143500 h 5143500"/>
              <a:gd name="connsiteX4" fmla="*/ 0 w 5143500"/>
              <a:gd name="connsiteY4" fmla="*/ 5143500 h 5143500"/>
              <a:gd name="connsiteX0" fmla="*/ 2481809 w 5143500"/>
              <a:gd name="connsiteY0" fmla="*/ 5143499 h 5143500"/>
              <a:gd name="connsiteX1" fmla="*/ 0 w 5143500"/>
              <a:gd name="connsiteY1" fmla="*/ 0 h 5143500"/>
              <a:gd name="connsiteX2" fmla="*/ 2726795 w 5143500"/>
              <a:gd name="connsiteY2" fmla="*/ 0 h 5143500"/>
              <a:gd name="connsiteX3" fmla="*/ 5143500 w 5143500"/>
              <a:gd name="connsiteY3" fmla="*/ 5143500 h 5143500"/>
              <a:gd name="connsiteX4" fmla="*/ 2481809 w 5143500"/>
              <a:gd name="connsiteY4" fmla="*/ 5143499 h 5143500"/>
              <a:gd name="connsiteX0" fmla="*/ 224986 w 2886677"/>
              <a:gd name="connsiteY0" fmla="*/ 5143500 h 5143501"/>
              <a:gd name="connsiteX1" fmla="*/ 0 w 2886677"/>
              <a:gd name="connsiteY1" fmla="*/ 0 h 5143501"/>
              <a:gd name="connsiteX2" fmla="*/ 469972 w 2886677"/>
              <a:gd name="connsiteY2" fmla="*/ 1 h 5143501"/>
              <a:gd name="connsiteX3" fmla="*/ 2886677 w 2886677"/>
              <a:gd name="connsiteY3" fmla="*/ 5143501 h 5143501"/>
              <a:gd name="connsiteX4" fmla="*/ 224986 w 2886677"/>
              <a:gd name="connsiteY4" fmla="*/ 5143500 h 5143501"/>
              <a:gd name="connsiteX0" fmla="*/ 0 w 2661691"/>
              <a:gd name="connsiteY0" fmla="*/ 5143500 h 5143501"/>
              <a:gd name="connsiteX1" fmla="*/ 288489 w 2661691"/>
              <a:gd name="connsiteY1" fmla="*/ 0 h 5143501"/>
              <a:gd name="connsiteX2" fmla="*/ 244986 w 2661691"/>
              <a:gd name="connsiteY2" fmla="*/ 1 h 5143501"/>
              <a:gd name="connsiteX3" fmla="*/ 2661691 w 2661691"/>
              <a:gd name="connsiteY3" fmla="*/ 5143501 h 5143501"/>
              <a:gd name="connsiteX4" fmla="*/ 0 w 2661691"/>
              <a:gd name="connsiteY4" fmla="*/ 5143500 h 5143501"/>
              <a:gd name="connsiteX0" fmla="*/ 43503 w 2416705"/>
              <a:gd name="connsiteY0" fmla="*/ 5143500 h 5143501"/>
              <a:gd name="connsiteX1" fmla="*/ 43503 w 2416705"/>
              <a:gd name="connsiteY1" fmla="*/ 0 h 5143501"/>
              <a:gd name="connsiteX2" fmla="*/ 0 w 2416705"/>
              <a:gd name="connsiteY2" fmla="*/ 1 h 5143501"/>
              <a:gd name="connsiteX3" fmla="*/ 2416705 w 2416705"/>
              <a:gd name="connsiteY3" fmla="*/ 5143501 h 5143501"/>
              <a:gd name="connsiteX4" fmla="*/ 43503 w 2416705"/>
              <a:gd name="connsiteY4" fmla="*/ 5143500 h 514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705" h="5143501">
                <a:moveTo>
                  <a:pt x="43503" y="5143500"/>
                </a:moveTo>
                <a:lnTo>
                  <a:pt x="43503" y="0"/>
                </a:lnTo>
                <a:lnTo>
                  <a:pt x="0" y="1"/>
                </a:lnTo>
                <a:lnTo>
                  <a:pt x="2416705" y="5143501"/>
                </a:lnTo>
                <a:lnTo>
                  <a:pt x="43503" y="5143500"/>
                </a:lnTo>
                <a:close/>
              </a:path>
            </a:pathLst>
          </a:custGeom>
          <a:solidFill>
            <a:schemeClr val="tx1">
              <a:lumMod val="95000"/>
              <a:lumOff val="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Gill Sans MT" pitchFamily="34" charset="0"/>
              <a:ea typeface="Noto Sans CJK SC Medium" pitchFamily="34" charset="-128"/>
            </a:endParaRPr>
          </a:p>
        </p:txBody>
      </p:sp>
      <p:sp>
        <p:nvSpPr>
          <p:cNvPr id="15" name="手繪多邊形 14"/>
          <p:cNvSpPr/>
          <p:nvPr userDrawn="1"/>
        </p:nvSpPr>
        <p:spPr>
          <a:xfrm rot="1500000">
            <a:off x="832128" y="-307020"/>
            <a:ext cx="261694" cy="5146394"/>
          </a:xfrm>
          <a:custGeom>
            <a:avLst/>
            <a:gdLst>
              <a:gd name="connsiteX0" fmla="*/ 0 w 225024"/>
              <a:gd name="connsiteY0" fmla="*/ 0 h 5940000"/>
              <a:gd name="connsiteX1" fmla="*/ 225024 w 225024"/>
              <a:gd name="connsiteY1" fmla="*/ 0 h 5940000"/>
              <a:gd name="connsiteX2" fmla="*/ 225024 w 225024"/>
              <a:gd name="connsiteY2" fmla="*/ 5940000 h 5940000"/>
              <a:gd name="connsiteX3" fmla="*/ 0 w 225024"/>
              <a:gd name="connsiteY3" fmla="*/ 5940000 h 5940000"/>
              <a:gd name="connsiteX4" fmla="*/ 0 w 225024"/>
              <a:gd name="connsiteY4" fmla="*/ 0 h 5940000"/>
              <a:gd name="connsiteX0" fmla="*/ 13204 w 238228"/>
              <a:gd name="connsiteY0" fmla="*/ 0 h 5940000"/>
              <a:gd name="connsiteX1" fmla="*/ 238228 w 238228"/>
              <a:gd name="connsiteY1" fmla="*/ 0 h 5940000"/>
              <a:gd name="connsiteX2" fmla="*/ 238228 w 238228"/>
              <a:gd name="connsiteY2" fmla="*/ 5940000 h 5940000"/>
              <a:gd name="connsiteX3" fmla="*/ 13204 w 238228"/>
              <a:gd name="connsiteY3" fmla="*/ 5940000 h 5940000"/>
              <a:gd name="connsiteX4" fmla="*/ 0 w 238228"/>
              <a:gd name="connsiteY4" fmla="*/ 4730313 h 5940000"/>
              <a:gd name="connsiteX5" fmla="*/ 13204 w 238228"/>
              <a:gd name="connsiteY5" fmla="*/ 0 h 5940000"/>
              <a:gd name="connsiteX0" fmla="*/ 13204 w 238228"/>
              <a:gd name="connsiteY0" fmla="*/ 0 h 5940000"/>
              <a:gd name="connsiteX1" fmla="*/ 238228 w 238228"/>
              <a:gd name="connsiteY1" fmla="*/ 0 h 5940000"/>
              <a:gd name="connsiteX2" fmla="*/ 233662 w 238228"/>
              <a:gd name="connsiteY2" fmla="*/ 5231404 h 5940000"/>
              <a:gd name="connsiteX3" fmla="*/ 238228 w 238228"/>
              <a:gd name="connsiteY3" fmla="*/ 5940000 h 5940000"/>
              <a:gd name="connsiteX4" fmla="*/ 13204 w 238228"/>
              <a:gd name="connsiteY4" fmla="*/ 5940000 h 5940000"/>
              <a:gd name="connsiteX5" fmla="*/ 0 w 238228"/>
              <a:gd name="connsiteY5" fmla="*/ 4730313 h 5940000"/>
              <a:gd name="connsiteX6" fmla="*/ 13204 w 238228"/>
              <a:gd name="connsiteY6" fmla="*/ 0 h 5940000"/>
              <a:gd name="connsiteX0" fmla="*/ 13204 w 238228"/>
              <a:gd name="connsiteY0" fmla="*/ 5940000 h 6031440"/>
              <a:gd name="connsiteX1" fmla="*/ 0 w 238228"/>
              <a:gd name="connsiteY1" fmla="*/ 4730313 h 6031440"/>
              <a:gd name="connsiteX2" fmla="*/ 13204 w 238228"/>
              <a:gd name="connsiteY2" fmla="*/ 0 h 6031440"/>
              <a:gd name="connsiteX3" fmla="*/ 238228 w 238228"/>
              <a:gd name="connsiteY3" fmla="*/ 0 h 6031440"/>
              <a:gd name="connsiteX4" fmla="*/ 233662 w 238228"/>
              <a:gd name="connsiteY4" fmla="*/ 5231404 h 6031440"/>
              <a:gd name="connsiteX5" fmla="*/ 238228 w 238228"/>
              <a:gd name="connsiteY5" fmla="*/ 5940000 h 6031440"/>
              <a:gd name="connsiteX6" fmla="*/ 104644 w 238228"/>
              <a:gd name="connsiteY6" fmla="*/ 6031440 h 6031440"/>
              <a:gd name="connsiteX0" fmla="*/ 13204 w 238228"/>
              <a:gd name="connsiteY0" fmla="*/ 5940000 h 5940000"/>
              <a:gd name="connsiteX1" fmla="*/ 0 w 238228"/>
              <a:gd name="connsiteY1" fmla="*/ 4730313 h 5940000"/>
              <a:gd name="connsiteX2" fmla="*/ 13204 w 238228"/>
              <a:gd name="connsiteY2" fmla="*/ 0 h 5940000"/>
              <a:gd name="connsiteX3" fmla="*/ 238228 w 238228"/>
              <a:gd name="connsiteY3" fmla="*/ 0 h 5940000"/>
              <a:gd name="connsiteX4" fmla="*/ 233662 w 238228"/>
              <a:gd name="connsiteY4" fmla="*/ 5231404 h 5940000"/>
              <a:gd name="connsiteX5" fmla="*/ 238228 w 238228"/>
              <a:gd name="connsiteY5" fmla="*/ 5940000 h 5940000"/>
              <a:gd name="connsiteX0" fmla="*/ 13204 w 238228"/>
              <a:gd name="connsiteY0" fmla="*/ 5940000 h 5940000"/>
              <a:gd name="connsiteX1" fmla="*/ 0 w 238228"/>
              <a:gd name="connsiteY1" fmla="*/ 4730313 h 5940000"/>
              <a:gd name="connsiteX2" fmla="*/ 13204 w 238228"/>
              <a:gd name="connsiteY2" fmla="*/ 0 h 5940000"/>
              <a:gd name="connsiteX3" fmla="*/ 238228 w 238228"/>
              <a:gd name="connsiteY3" fmla="*/ 0 h 5940000"/>
              <a:gd name="connsiteX4" fmla="*/ 233662 w 238228"/>
              <a:gd name="connsiteY4" fmla="*/ 5231404 h 5940000"/>
              <a:gd name="connsiteX0" fmla="*/ 0 w 238228"/>
              <a:gd name="connsiteY0" fmla="*/ 4730313 h 5231404"/>
              <a:gd name="connsiteX1" fmla="*/ 13204 w 238228"/>
              <a:gd name="connsiteY1" fmla="*/ 0 h 5231404"/>
              <a:gd name="connsiteX2" fmla="*/ 238228 w 238228"/>
              <a:gd name="connsiteY2" fmla="*/ 0 h 5231404"/>
              <a:gd name="connsiteX3" fmla="*/ 233662 w 238228"/>
              <a:gd name="connsiteY3" fmla="*/ 5231404 h 5231404"/>
              <a:gd name="connsiteX0" fmla="*/ 25527 w 263755"/>
              <a:gd name="connsiteY0" fmla="*/ 5354752 h 5855843"/>
              <a:gd name="connsiteX1" fmla="*/ 31368 w 263755"/>
              <a:gd name="connsiteY1" fmla="*/ 788385 h 5855843"/>
              <a:gd name="connsiteX2" fmla="*/ 38731 w 263755"/>
              <a:gd name="connsiteY2" fmla="*/ 624439 h 5855843"/>
              <a:gd name="connsiteX3" fmla="*/ 263755 w 263755"/>
              <a:gd name="connsiteY3" fmla="*/ 624439 h 5855843"/>
              <a:gd name="connsiteX4" fmla="*/ 259189 w 263755"/>
              <a:gd name="connsiteY4"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303320"/>
              <a:gd name="connsiteY0" fmla="*/ 5517200 h 6018291"/>
              <a:gd name="connsiteX1" fmla="*/ 31368 w 303320"/>
              <a:gd name="connsiteY1" fmla="*/ 950833 h 6018291"/>
              <a:gd name="connsiteX2" fmla="*/ 38731 w 303320"/>
              <a:gd name="connsiteY2" fmla="*/ 786887 h 6018291"/>
              <a:gd name="connsiteX3" fmla="*/ 263755 w 303320"/>
              <a:gd name="connsiteY3" fmla="*/ 786887 h 6018291"/>
              <a:gd name="connsiteX4" fmla="*/ 276123 w 303320"/>
              <a:gd name="connsiteY4" fmla="*/ 871897 h 6018291"/>
              <a:gd name="connsiteX5" fmla="*/ 259189 w 303320"/>
              <a:gd name="connsiteY5" fmla="*/ 6018291 h 6018291"/>
              <a:gd name="connsiteX0" fmla="*/ 27588 w 278184"/>
              <a:gd name="connsiteY0" fmla="*/ 5517204 h 6018295"/>
              <a:gd name="connsiteX1" fmla="*/ 33429 w 278184"/>
              <a:gd name="connsiteY1" fmla="*/ 950837 h 6018295"/>
              <a:gd name="connsiteX2" fmla="*/ 40792 w 278184"/>
              <a:gd name="connsiteY2" fmla="*/ 786891 h 6018295"/>
              <a:gd name="connsiteX3" fmla="*/ 278184 w 278184"/>
              <a:gd name="connsiteY3" fmla="*/ 871901 h 6018295"/>
              <a:gd name="connsiteX4" fmla="*/ 261250 w 278184"/>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69355 w 319951"/>
              <a:gd name="connsiteY0" fmla="*/ 5517204 h 6018295"/>
              <a:gd name="connsiteX1" fmla="*/ 75196 w 319951"/>
              <a:gd name="connsiteY1" fmla="*/ 950837 h 6018295"/>
              <a:gd name="connsiteX2" fmla="*/ 188304 w 319951"/>
              <a:gd name="connsiteY2" fmla="*/ 654210 h 6018295"/>
              <a:gd name="connsiteX3" fmla="*/ 319951 w 319951"/>
              <a:gd name="connsiteY3" fmla="*/ 871901 h 6018295"/>
              <a:gd name="connsiteX4" fmla="*/ 303017 w 319951"/>
              <a:gd name="connsiteY4" fmla="*/ 6018295 h 6018295"/>
              <a:gd name="connsiteX0" fmla="*/ 53084 w 303680"/>
              <a:gd name="connsiteY0" fmla="*/ 5517204 h 6018295"/>
              <a:gd name="connsiteX1" fmla="*/ 58925 w 303680"/>
              <a:gd name="connsiteY1" fmla="*/ 950837 h 6018295"/>
              <a:gd name="connsiteX2" fmla="*/ 188304 w 303680"/>
              <a:gd name="connsiteY2" fmla="*/ 795595 h 6018295"/>
              <a:gd name="connsiteX3" fmla="*/ 303680 w 303680"/>
              <a:gd name="connsiteY3" fmla="*/ 871901 h 6018295"/>
              <a:gd name="connsiteX4" fmla="*/ 286746 w 303680"/>
              <a:gd name="connsiteY4" fmla="*/ 6018295 h 6018295"/>
              <a:gd name="connsiteX0" fmla="*/ 16696 w 267292"/>
              <a:gd name="connsiteY0" fmla="*/ 5517204 h 6018295"/>
              <a:gd name="connsiteX1" fmla="*/ 22537 w 267292"/>
              <a:gd name="connsiteY1" fmla="*/ 950837 h 6018295"/>
              <a:gd name="connsiteX2" fmla="*/ 151916 w 267292"/>
              <a:gd name="connsiteY2" fmla="*/ 795595 h 6018295"/>
              <a:gd name="connsiteX3" fmla="*/ 267292 w 267292"/>
              <a:gd name="connsiteY3" fmla="*/ 871901 h 6018295"/>
              <a:gd name="connsiteX4" fmla="*/ 250358 w 267292"/>
              <a:gd name="connsiteY4" fmla="*/ 6018295 h 6018295"/>
              <a:gd name="connsiteX0" fmla="*/ 16696 w 267292"/>
              <a:gd name="connsiteY0" fmla="*/ 5517204 h 6018295"/>
              <a:gd name="connsiteX1" fmla="*/ 22537 w 267292"/>
              <a:gd name="connsiteY1" fmla="*/ 950837 h 6018295"/>
              <a:gd name="connsiteX2" fmla="*/ 151916 w 267292"/>
              <a:gd name="connsiteY2" fmla="*/ 795595 h 6018295"/>
              <a:gd name="connsiteX3" fmla="*/ 267292 w 267292"/>
              <a:gd name="connsiteY3" fmla="*/ 871901 h 6018295"/>
              <a:gd name="connsiteX4" fmla="*/ 250358 w 267292"/>
              <a:gd name="connsiteY4" fmla="*/ 6018295 h 6018295"/>
              <a:gd name="connsiteX0" fmla="*/ 11098 w 261694"/>
              <a:gd name="connsiteY0" fmla="*/ 5517204 h 6018295"/>
              <a:gd name="connsiteX1" fmla="*/ 16939 w 261694"/>
              <a:gd name="connsiteY1" fmla="*/ 950837 h 6018295"/>
              <a:gd name="connsiteX2" fmla="*/ 146318 w 261694"/>
              <a:gd name="connsiteY2" fmla="*/ 795595 h 6018295"/>
              <a:gd name="connsiteX3" fmla="*/ 261694 w 261694"/>
              <a:gd name="connsiteY3" fmla="*/ 871901 h 6018295"/>
              <a:gd name="connsiteX4" fmla="*/ 244760 w 261694"/>
              <a:gd name="connsiteY4" fmla="*/ 6018295 h 6018295"/>
              <a:gd name="connsiteX0" fmla="*/ 11098 w 267554"/>
              <a:gd name="connsiteY0" fmla="*/ 5517204 h 6018295"/>
              <a:gd name="connsiteX1" fmla="*/ 16939 w 267554"/>
              <a:gd name="connsiteY1" fmla="*/ 950837 h 6018295"/>
              <a:gd name="connsiteX2" fmla="*/ 146318 w 267554"/>
              <a:gd name="connsiteY2" fmla="*/ 795595 h 6018295"/>
              <a:gd name="connsiteX3" fmla="*/ 261694 w 267554"/>
              <a:gd name="connsiteY3" fmla="*/ 871901 h 6018295"/>
              <a:gd name="connsiteX4" fmla="*/ 244760 w 267554"/>
              <a:gd name="connsiteY4" fmla="*/ 6018295 h 6018295"/>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300269"/>
              <a:gd name="connsiteY0" fmla="*/ 4793681 h 5294772"/>
              <a:gd name="connsiteX1" fmla="*/ 20561 w 300269"/>
              <a:gd name="connsiteY1" fmla="*/ 227314 h 5294772"/>
              <a:gd name="connsiteX2" fmla="*/ 149940 w 300269"/>
              <a:gd name="connsiteY2" fmla="*/ 72072 h 5294772"/>
              <a:gd name="connsiteX3" fmla="*/ 265316 w 300269"/>
              <a:gd name="connsiteY3" fmla="*/ 148378 h 5294772"/>
              <a:gd name="connsiteX4" fmla="*/ 248382 w 300269"/>
              <a:gd name="connsiteY4" fmla="*/ 5294772 h 5294772"/>
              <a:gd name="connsiteX0" fmla="*/ 14720 w 300269"/>
              <a:gd name="connsiteY0" fmla="*/ 4793681 h 5294772"/>
              <a:gd name="connsiteX1" fmla="*/ 20561 w 300269"/>
              <a:gd name="connsiteY1" fmla="*/ 227314 h 5294772"/>
              <a:gd name="connsiteX2" fmla="*/ 149940 w 300269"/>
              <a:gd name="connsiteY2" fmla="*/ 72072 h 5294772"/>
              <a:gd name="connsiteX3" fmla="*/ 265316 w 300269"/>
              <a:gd name="connsiteY3" fmla="*/ 148378 h 5294772"/>
              <a:gd name="connsiteX4" fmla="*/ 248382 w 300269"/>
              <a:gd name="connsiteY4" fmla="*/ 5294772 h 5294772"/>
              <a:gd name="connsiteX0" fmla="*/ 11098 w 296647"/>
              <a:gd name="connsiteY0" fmla="*/ 4793681 h 5294772"/>
              <a:gd name="connsiteX1" fmla="*/ 16939 w 296647"/>
              <a:gd name="connsiteY1" fmla="*/ 227314 h 5294772"/>
              <a:gd name="connsiteX2" fmla="*/ 146318 w 296647"/>
              <a:gd name="connsiteY2" fmla="*/ 72072 h 5294772"/>
              <a:gd name="connsiteX3" fmla="*/ 261694 w 296647"/>
              <a:gd name="connsiteY3" fmla="*/ 148378 h 5294772"/>
              <a:gd name="connsiteX4" fmla="*/ 244760 w 296647"/>
              <a:gd name="connsiteY4" fmla="*/ 5294772 h 5294772"/>
              <a:gd name="connsiteX0" fmla="*/ 11098 w 296647"/>
              <a:gd name="connsiteY0" fmla="*/ 4793681 h 5294772"/>
              <a:gd name="connsiteX1" fmla="*/ 16939 w 296647"/>
              <a:gd name="connsiteY1" fmla="*/ 227314 h 5294772"/>
              <a:gd name="connsiteX2" fmla="*/ 146318 w 296647"/>
              <a:gd name="connsiteY2" fmla="*/ 72072 h 5294772"/>
              <a:gd name="connsiteX3" fmla="*/ 261694 w 296647"/>
              <a:gd name="connsiteY3" fmla="*/ 148378 h 5294772"/>
              <a:gd name="connsiteX4" fmla="*/ 244760 w 296647"/>
              <a:gd name="connsiteY4" fmla="*/ 5294772 h 5294772"/>
              <a:gd name="connsiteX0" fmla="*/ 11098 w 261694"/>
              <a:gd name="connsiteY0" fmla="*/ 4721609 h 5222700"/>
              <a:gd name="connsiteX1" fmla="*/ 16939 w 261694"/>
              <a:gd name="connsiteY1" fmla="*/ 155242 h 5222700"/>
              <a:gd name="connsiteX2" fmla="*/ 146318 w 261694"/>
              <a:gd name="connsiteY2" fmla="*/ 0 h 5222700"/>
              <a:gd name="connsiteX3" fmla="*/ 261694 w 261694"/>
              <a:gd name="connsiteY3" fmla="*/ 76306 h 5222700"/>
              <a:gd name="connsiteX4" fmla="*/ 244760 w 261694"/>
              <a:gd name="connsiteY4" fmla="*/ 5222700 h 5222700"/>
              <a:gd name="connsiteX0" fmla="*/ 11098 w 261694"/>
              <a:gd name="connsiteY0" fmla="*/ 5489879 h 5990970"/>
              <a:gd name="connsiteX1" fmla="*/ 16939 w 261694"/>
              <a:gd name="connsiteY1" fmla="*/ 923512 h 5990970"/>
              <a:gd name="connsiteX2" fmla="*/ 261694 w 261694"/>
              <a:gd name="connsiteY2" fmla="*/ 844576 h 5990970"/>
              <a:gd name="connsiteX3" fmla="*/ 244760 w 261694"/>
              <a:gd name="connsiteY3" fmla="*/ 5990970 h 5990970"/>
              <a:gd name="connsiteX0" fmla="*/ 11098 w 261694"/>
              <a:gd name="connsiteY0" fmla="*/ 5340584 h 5841675"/>
              <a:gd name="connsiteX1" fmla="*/ 16939 w 261694"/>
              <a:gd name="connsiteY1" fmla="*/ 774217 h 5841675"/>
              <a:gd name="connsiteX2" fmla="*/ 261694 w 261694"/>
              <a:gd name="connsiteY2" fmla="*/ 695281 h 5841675"/>
              <a:gd name="connsiteX3" fmla="*/ 244760 w 261694"/>
              <a:gd name="connsiteY3" fmla="*/ 5841675 h 5841675"/>
              <a:gd name="connsiteX0" fmla="*/ 11098 w 261694"/>
              <a:gd name="connsiteY0" fmla="*/ 4645303 h 5146394"/>
              <a:gd name="connsiteX1" fmla="*/ 16939 w 261694"/>
              <a:gd name="connsiteY1" fmla="*/ 78936 h 5146394"/>
              <a:gd name="connsiteX2" fmla="*/ 261694 w 261694"/>
              <a:gd name="connsiteY2" fmla="*/ 0 h 5146394"/>
              <a:gd name="connsiteX3" fmla="*/ 244760 w 261694"/>
              <a:gd name="connsiteY3" fmla="*/ 5146394 h 5146394"/>
            </a:gdLst>
            <a:ahLst/>
            <a:cxnLst>
              <a:cxn ang="0">
                <a:pos x="connsiteX0" y="connsiteY0"/>
              </a:cxn>
              <a:cxn ang="0">
                <a:pos x="connsiteX1" y="connsiteY1"/>
              </a:cxn>
              <a:cxn ang="0">
                <a:pos x="connsiteX2" y="connsiteY2"/>
              </a:cxn>
              <a:cxn ang="0">
                <a:pos x="connsiteX3" y="connsiteY3"/>
              </a:cxn>
            </a:cxnLst>
            <a:rect l="l" t="t" r="r" b="b"/>
            <a:pathLst>
              <a:path w="261694" h="5146394">
                <a:moveTo>
                  <a:pt x="11098" y="4645303"/>
                </a:moveTo>
                <a:cubicBezTo>
                  <a:pt x="12071" y="3884242"/>
                  <a:pt x="0" y="863376"/>
                  <a:pt x="16939" y="78936"/>
                </a:cubicBezTo>
                <a:cubicBezTo>
                  <a:pt x="108409" y="43851"/>
                  <a:pt x="143744" y="42053"/>
                  <a:pt x="261694" y="0"/>
                </a:cubicBezTo>
                <a:cubicBezTo>
                  <a:pt x="256049" y="1715465"/>
                  <a:pt x="250405" y="3430929"/>
                  <a:pt x="244760" y="5146394"/>
                </a:cubicBezTo>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a:solidFill>
                <a:schemeClr val="tx1"/>
              </a:solidFill>
              <a:latin typeface="Gill Sans MT" pitchFamily="34" charset="0"/>
              <a:ea typeface="Noto Sans CJK SC Medium" pitchFamily="34" charset="-128"/>
              <a:cs typeface="新細明體" pitchFamily="-65" charset="-120"/>
            </a:endParaRPr>
          </a:p>
        </p:txBody>
      </p:sp>
      <p:sp>
        <p:nvSpPr>
          <p:cNvPr id="16" name="內容版面配置區 16"/>
          <p:cNvSpPr>
            <a:spLocks noGrp="1"/>
          </p:cNvSpPr>
          <p:nvPr>
            <p:ph sz="quarter" idx="22" hasCustomPrompt="1"/>
          </p:nvPr>
        </p:nvSpPr>
        <p:spPr>
          <a:xfrm>
            <a:off x="1871700" y="1959683"/>
            <a:ext cx="6975775" cy="2862317"/>
          </a:xfrm>
        </p:spPr>
        <p:txBody>
          <a:bodyPr>
            <a:normAutofit/>
          </a:bodyPr>
          <a:lstStyle>
            <a:lvl1pPr>
              <a:buNone/>
              <a:defRPr sz="3000" b="1" baseline="0">
                <a:solidFill>
                  <a:schemeClr val="tx1">
                    <a:lumMod val="75000"/>
                    <a:lumOff val="25000"/>
                  </a:schemeClr>
                </a:solidFill>
                <a:latin typeface="Gill Sans MT" pitchFamily="34" charset="0"/>
                <a:ea typeface="微軟正黑體" pitchFamily="34" charset="-120"/>
              </a:defRPr>
            </a:lvl1pPr>
            <a:lvl2pPr>
              <a:defRPr baseline="0">
                <a:solidFill>
                  <a:srgbClr val="333333"/>
                </a:solidFill>
                <a:latin typeface="Gill Sans MT" pitchFamily="34" charset="0"/>
                <a:ea typeface="微軟正黑體" pitchFamily="34" charset="-120"/>
              </a:defRPr>
            </a:lvl2pPr>
            <a:lvl3pPr>
              <a:defRPr baseline="0">
                <a:solidFill>
                  <a:srgbClr val="333333"/>
                </a:solidFill>
                <a:latin typeface="Gill Sans MT" pitchFamily="34" charset="0"/>
                <a:ea typeface="微軟正黑體" pitchFamily="34" charset="-120"/>
              </a:defRPr>
            </a:lvl3pPr>
          </a:lstStyle>
          <a:p>
            <a:r>
              <a:rPr lang="en-US" altLang="zh-TW" dirty="0"/>
              <a:t>Divider Title </a:t>
            </a:r>
            <a:r>
              <a:rPr lang="zh-TW" altLang="en-US" dirty="0"/>
              <a:t>分隔頁</a:t>
            </a:r>
          </a:p>
          <a:p>
            <a:r>
              <a:rPr lang="en-US" altLang="zh-TW" dirty="0"/>
              <a:t>Gill Sans MT or </a:t>
            </a:r>
            <a:r>
              <a:rPr lang="zh-TW" altLang="en-US" dirty="0"/>
              <a:t>微軟正黑</a:t>
            </a:r>
          </a:p>
        </p:txBody>
      </p:sp>
      <p:sp>
        <p:nvSpPr>
          <p:cNvPr id="8"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content_w">
    <p:spTree>
      <p:nvGrpSpPr>
        <p:cNvPr id="1" name=""/>
        <p:cNvGrpSpPr/>
        <p:nvPr/>
      </p:nvGrpSpPr>
      <p:grpSpPr>
        <a:xfrm>
          <a:off x="0" y="0"/>
          <a:ext cx="0" cy="0"/>
          <a:chOff x="0" y="0"/>
          <a:chExt cx="0" cy="0"/>
        </a:xfrm>
      </p:grpSpPr>
      <p:sp>
        <p:nvSpPr>
          <p:cNvPr id="6" name="手繪多邊形 5"/>
          <p:cNvSpPr/>
          <p:nvPr userDrawn="1"/>
        </p:nvSpPr>
        <p:spPr>
          <a:xfrm>
            <a:off x="-441" y="0"/>
            <a:ext cx="9144000" cy="51435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2736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0 w 10000"/>
              <a:gd name="connsiteY1" fmla="*/ 0 h 10000"/>
              <a:gd name="connsiteX2" fmla="*/ 10000 w 10000"/>
              <a:gd name="connsiteY2" fmla="*/ 0 h 10000"/>
              <a:gd name="connsiteX3" fmla="*/ 10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0"/>
                </a:lnTo>
                <a:lnTo>
                  <a:pt x="10000" y="10000"/>
                </a:lnTo>
                <a:lnTo>
                  <a:pt x="0" y="10000"/>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zh-TW" altLang="en-US" sz="1800">
              <a:solidFill>
                <a:schemeClr val="tx1"/>
              </a:solidFill>
              <a:latin typeface="Gill Sans MT" pitchFamily="34" charset="0"/>
              <a:ea typeface="微軟正黑體" pitchFamily="34" charset="-120"/>
              <a:cs typeface="新細明體" pitchFamily="-65" charset="-120"/>
            </a:endParaRPr>
          </a:p>
        </p:txBody>
      </p:sp>
      <p:sp>
        <p:nvSpPr>
          <p:cNvPr id="7" name="手繪多邊形 6"/>
          <p:cNvSpPr/>
          <p:nvPr userDrawn="1"/>
        </p:nvSpPr>
        <p:spPr>
          <a:xfrm rot="10800000" flipH="1">
            <a:off x="-43952" y="0"/>
            <a:ext cx="2417128" cy="5143501"/>
          </a:xfrm>
          <a:custGeom>
            <a:avLst/>
            <a:gdLst>
              <a:gd name="connsiteX0" fmla="*/ 0 w 5143500"/>
              <a:gd name="connsiteY0" fmla="*/ 5143500 h 5143500"/>
              <a:gd name="connsiteX1" fmla="*/ 0 w 5143500"/>
              <a:gd name="connsiteY1" fmla="*/ 0 h 5143500"/>
              <a:gd name="connsiteX2" fmla="*/ 5143500 w 5143500"/>
              <a:gd name="connsiteY2" fmla="*/ 5143500 h 5143500"/>
              <a:gd name="connsiteX3" fmla="*/ 0 w 5143500"/>
              <a:gd name="connsiteY3" fmla="*/ 5143500 h 5143500"/>
              <a:gd name="connsiteX0" fmla="*/ 0 w 5143500"/>
              <a:gd name="connsiteY0" fmla="*/ 5143500 h 5143500"/>
              <a:gd name="connsiteX1" fmla="*/ 0 w 5143500"/>
              <a:gd name="connsiteY1" fmla="*/ 0 h 5143500"/>
              <a:gd name="connsiteX2" fmla="*/ 1628775 w 5143500"/>
              <a:gd name="connsiteY2" fmla="*/ 1619250 h 5143500"/>
              <a:gd name="connsiteX3" fmla="*/ 5143500 w 5143500"/>
              <a:gd name="connsiteY3" fmla="*/ 5143500 h 5143500"/>
              <a:gd name="connsiteX4" fmla="*/ 0 w 5143500"/>
              <a:gd name="connsiteY4" fmla="*/ 5143500 h 5143500"/>
              <a:gd name="connsiteX0" fmla="*/ 0 w 5143500"/>
              <a:gd name="connsiteY0" fmla="*/ 5143500 h 5143500"/>
              <a:gd name="connsiteX1" fmla="*/ 0 w 5143500"/>
              <a:gd name="connsiteY1" fmla="*/ 0 h 5143500"/>
              <a:gd name="connsiteX2" fmla="*/ 2726795 w 5143500"/>
              <a:gd name="connsiteY2" fmla="*/ 0 h 5143500"/>
              <a:gd name="connsiteX3" fmla="*/ 5143500 w 5143500"/>
              <a:gd name="connsiteY3" fmla="*/ 5143500 h 5143500"/>
              <a:gd name="connsiteX4" fmla="*/ 0 w 5143500"/>
              <a:gd name="connsiteY4" fmla="*/ 5143500 h 5143500"/>
              <a:gd name="connsiteX0" fmla="*/ 2481809 w 5143500"/>
              <a:gd name="connsiteY0" fmla="*/ 5143499 h 5143500"/>
              <a:gd name="connsiteX1" fmla="*/ 0 w 5143500"/>
              <a:gd name="connsiteY1" fmla="*/ 0 h 5143500"/>
              <a:gd name="connsiteX2" fmla="*/ 2726795 w 5143500"/>
              <a:gd name="connsiteY2" fmla="*/ 0 h 5143500"/>
              <a:gd name="connsiteX3" fmla="*/ 5143500 w 5143500"/>
              <a:gd name="connsiteY3" fmla="*/ 5143500 h 5143500"/>
              <a:gd name="connsiteX4" fmla="*/ 2481809 w 5143500"/>
              <a:gd name="connsiteY4" fmla="*/ 5143499 h 5143500"/>
              <a:gd name="connsiteX0" fmla="*/ 224986 w 2886677"/>
              <a:gd name="connsiteY0" fmla="*/ 5143500 h 5143501"/>
              <a:gd name="connsiteX1" fmla="*/ 0 w 2886677"/>
              <a:gd name="connsiteY1" fmla="*/ 0 h 5143501"/>
              <a:gd name="connsiteX2" fmla="*/ 469972 w 2886677"/>
              <a:gd name="connsiteY2" fmla="*/ 1 h 5143501"/>
              <a:gd name="connsiteX3" fmla="*/ 2886677 w 2886677"/>
              <a:gd name="connsiteY3" fmla="*/ 5143501 h 5143501"/>
              <a:gd name="connsiteX4" fmla="*/ 224986 w 2886677"/>
              <a:gd name="connsiteY4" fmla="*/ 5143500 h 5143501"/>
              <a:gd name="connsiteX0" fmla="*/ 0 w 2661691"/>
              <a:gd name="connsiteY0" fmla="*/ 5143500 h 5143501"/>
              <a:gd name="connsiteX1" fmla="*/ 288489 w 2661691"/>
              <a:gd name="connsiteY1" fmla="*/ 0 h 5143501"/>
              <a:gd name="connsiteX2" fmla="*/ 244986 w 2661691"/>
              <a:gd name="connsiteY2" fmla="*/ 1 h 5143501"/>
              <a:gd name="connsiteX3" fmla="*/ 2661691 w 2661691"/>
              <a:gd name="connsiteY3" fmla="*/ 5143501 h 5143501"/>
              <a:gd name="connsiteX4" fmla="*/ 0 w 2661691"/>
              <a:gd name="connsiteY4" fmla="*/ 5143500 h 5143501"/>
              <a:gd name="connsiteX0" fmla="*/ 43503 w 2416705"/>
              <a:gd name="connsiteY0" fmla="*/ 5143500 h 5143501"/>
              <a:gd name="connsiteX1" fmla="*/ 43503 w 2416705"/>
              <a:gd name="connsiteY1" fmla="*/ 0 h 5143501"/>
              <a:gd name="connsiteX2" fmla="*/ 0 w 2416705"/>
              <a:gd name="connsiteY2" fmla="*/ 1 h 5143501"/>
              <a:gd name="connsiteX3" fmla="*/ 2416705 w 2416705"/>
              <a:gd name="connsiteY3" fmla="*/ 5143501 h 5143501"/>
              <a:gd name="connsiteX4" fmla="*/ 43503 w 2416705"/>
              <a:gd name="connsiteY4" fmla="*/ 5143500 h 514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705" h="5143501">
                <a:moveTo>
                  <a:pt x="43503" y="5143500"/>
                </a:moveTo>
                <a:lnTo>
                  <a:pt x="43503" y="0"/>
                </a:lnTo>
                <a:lnTo>
                  <a:pt x="0" y="1"/>
                </a:lnTo>
                <a:lnTo>
                  <a:pt x="2416705" y="5143501"/>
                </a:lnTo>
                <a:lnTo>
                  <a:pt x="43503" y="5143500"/>
                </a:lnTo>
                <a:close/>
              </a:path>
            </a:pathLst>
          </a:cu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Gill Sans MT" pitchFamily="34" charset="0"/>
              <a:ea typeface="Noto Sans CJK SC Medium" pitchFamily="34" charset="-128"/>
            </a:endParaRPr>
          </a:p>
        </p:txBody>
      </p:sp>
      <p:sp>
        <p:nvSpPr>
          <p:cNvPr id="9" name="手繪多邊形 8"/>
          <p:cNvSpPr/>
          <p:nvPr userDrawn="1"/>
        </p:nvSpPr>
        <p:spPr>
          <a:xfrm rot="1500000">
            <a:off x="831686" y="-314340"/>
            <a:ext cx="261694" cy="5146394"/>
          </a:xfrm>
          <a:custGeom>
            <a:avLst/>
            <a:gdLst>
              <a:gd name="connsiteX0" fmla="*/ 0 w 225024"/>
              <a:gd name="connsiteY0" fmla="*/ 0 h 5940000"/>
              <a:gd name="connsiteX1" fmla="*/ 225024 w 225024"/>
              <a:gd name="connsiteY1" fmla="*/ 0 h 5940000"/>
              <a:gd name="connsiteX2" fmla="*/ 225024 w 225024"/>
              <a:gd name="connsiteY2" fmla="*/ 5940000 h 5940000"/>
              <a:gd name="connsiteX3" fmla="*/ 0 w 225024"/>
              <a:gd name="connsiteY3" fmla="*/ 5940000 h 5940000"/>
              <a:gd name="connsiteX4" fmla="*/ 0 w 225024"/>
              <a:gd name="connsiteY4" fmla="*/ 0 h 5940000"/>
              <a:gd name="connsiteX0" fmla="*/ 13204 w 238228"/>
              <a:gd name="connsiteY0" fmla="*/ 0 h 5940000"/>
              <a:gd name="connsiteX1" fmla="*/ 238228 w 238228"/>
              <a:gd name="connsiteY1" fmla="*/ 0 h 5940000"/>
              <a:gd name="connsiteX2" fmla="*/ 238228 w 238228"/>
              <a:gd name="connsiteY2" fmla="*/ 5940000 h 5940000"/>
              <a:gd name="connsiteX3" fmla="*/ 13204 w 238228"/>
              <a:gd name="connsiteY3" fmla="*/ 5940000 h 5940000"/>
              <a:gd name="connsiteX4" fmla="*/ 0 w 238228"/>
              <a:gd name="connsiteY4" fmla="*/ 4730313 h 5940000"/>
              <a:gd name="connsiteX5" fmla="*/ 13204 w 238228"/>
              <a:gd name="connsiteY5" fmla="*/ 0 h 5940000"/>
              <a:gd name="connsiteX0" fmla="*/ 13204 w 238228"/>
              <a:gd name="connsiteY0" fmla="*/ 0 h 5940000"/>
              <a:gd name="connsiteX1" fmla="*/ 238228 w 238228"/>
              <a:gd name="connsiteY1" fmla="*/ 0 h 5940000"/>
              <a:gd name="connsiteX2" fmla="*/ 233662 w 238228"/>
              <a:gd name="connsiteY2" fmla="*/ 5231404 h 5940000"/>
              <a:gd name="connsiteX3" fmla="*/ 238228 w 238228"/>
              <a:gd name="connsiteY3" fmla="*/ 5940000 h 5940000"/>
              <a:gd name="connsiteX4" fmla="*/ 13204 w 238228"/>
              <a:gd name="connsiteY4" fmla="*/ 5940000 h 5940000"/>
              <a:gd name="connsiteX5" fmla="*/ 0 w 238228"/>
              <a:gd name="connsiteY5" fmla="*/ 4730313 h 5940000"/>
              <a:gd name="connsiteX6" fmla="*/ 13204 w 238228"/>
              <a:gd name="connsiteY6" fmla="*/ 0 h 5940000"/>
              <a:gd name="connsiteX0" fmla="*/ 13204 w 238228"/>
              <a:gd name="connsiteY0" fmla="*/ 5940000 h 6031440"/>
              <a:gd name="connsiteX1" fmla="*/ 0 w 238228"/>
              <a:gd name="connsiteY1" fmla="*/ 4730313 h 6031440"/>
              <a:gd name="connsiteX2" fmla="*/ 13204 w 238228"/>
              <a:gd name="connsiteY2" fmla="*/ 0 h 6031440"/>
              <a:gd name="connsiteX3" fmla="*/ 238228 w 238228"/>
              <a:gd name="connsiteY3" fmla="*/ 0 h 6031440"/>
              <a:gd name="connsiteX4" fmla="*/ 233662 w 238228"/>
              <a:gd name="connsiteY4" fmla="*/ 5231404 h 6031440"/>
              <a:gd name="connsiteX5" fmla="*/ 238228 w 238228"/>
              <a:gd name="connsiteY5" fmla="*/ 5940000 h 6031440"/>
              <a:gd name="connsiteX6" fmla="*/ 104644 w 238228"/>
              <a:gd name="connsiteY6" fmla="*/ 6031440 h 6031440"/>
              <a:gd name="connsiteX0" fmla="*/ 13204 w 238228"/>
              <a:gd name="connsiteY0" fmla="*/ 5940000 h 5940000"/>
              <a:gd name="connsiteX1" fmla="*/ 0 w 238228"/>
              <a:gd name="connsiteY1" fmla="*/ 4730313 h 5940000"/>
              <a:gd name="connsiteX2" fmla="*/ 13204 w 238228"/>
              <a:gd name="connsiteY2" fmla="*/ 0 h 5940000"/>
              <a:gd name="connsiteX3" fmla="*/ 238228 w 238228"/>
              <a:gd name="connsiteY3" fmla="*/ 0 h 5940000"/>
              <a:gd name="connsiteX4" fmla="*/ 233662 w 238228"/>
              <a:gd name="connsiteY4" fmla="*/ 5231404 h 5940000"/>
              <a:gd name="connsiteX5" fmla="*/ 238228 w 238228"/>
              <a:gd name="connsiteY5" fmla="*/ 5940000 h 5940000"/>
              <a:gd name="connsiteX0" fmla="*/ 13204 w 238228"/>
              <a:gd name="connsiteY0" fmla="*/ 5940000 h 5940000"/>
              <a:gd name="connsiteX1" fmla="*/ 0 w 238228"/>
              <a:gd name="connsiteY1" fmla="*/ 4730313 h 5940000"/>
              <a:gd name="connsiteX2" fmla="*/ 13204 w 238228"/>
              <a:gd name="connsiteY2" fmla="*/ 0 h 5940000"/>
              <a:gd name="connsiteX3" fmla="*/ 238228 w 238228"/>
              <a:gd name="connsiteY3" fmla="*/ 0 h 5940000"/>
              <a:gd name="connsiteX4" fmla="*/ 233662 w 238228"/>
              <a:gd name="connsiteY4" fmla="*/ 5231404 h 5940000"/>
              <a:gd name="connsiteX0" fmla="*/ 0 w 238228"/>
              <a:gd name="connsiteY0" fmla="*/ 4730313 h 5231404"/>
              <a:gd name="connsiteX1" fmla="*/ 13204 w 238228"/>
              <a:gd name="connsiteY1" fmla="*/ 0 h 5231404"/>
              <a:gd name="connsiteX2" fmla="*/ 238228 w 238228"/>
              <a:gd name="connsiteY2" fmla="*/ 0 h 5231404"/>
              <a:gd name="connsiteX3" fmla="*/ 233662 w 238228"/>
              <a:gd name="connsiteY3" fmla="*/ 5231404 h 5231404"/>
              <a:gd name="connsiteX0" fmla="*/ 25527 w 263755"/>
              <a:gd name="connsiteY0" fmla="*/ 5354752 h 5855843"/>
              <a:gd name="connsiteX1" fmla="*/ 31368 w 263755"/>
              <a:gd name="connsiteY1" fmla="*/ 788385 h 5855843"/>
              <a:gd name="connsiteX2" fmla="*/ 38731 w 263755"/>
              <a:gd name="connsiteY2" fmla="*/ 624439 h 5855843"/>
              <a:gd name="connsiteX3" fmla="*/ 263755 w 263755"/>
              <a:gd name="connsiteY3" fmla="*/ 624439 h 5855843"/>
              <a:gd name="connsiteX4" fmla="*/ 259189 w 263755"/>
              <a:gd name="connsiteY4"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276123"/>
              <a:gd name="connsiteY0" fmla="*/ 5354752 h 5855843"/>
              <a:gd name="connsiteX1" fmla="*/ 31368 w 276123"/>
              <a:gd name="connsiteY1" fmla="*/ 788385 h 5855843"/>
              <a:gd name="connsiteX2" fmla="*/ 38731 w 276123"/>
              <a:gd name="connsiteY2" fmla="*/ 624439 h 5855843"/>
              <a:gd name="connsiteX3" fmla="*/ 263755 w 276123"/>
              <a:gd name="connsiteY3" fmla="*/ 624439 h 5855843"/>
              <a:gd name="connsiteX4" fmla="*/ 276123 w 276123"/>
              <a:gd name="connsiteY4" fmla="*/ 709449 h 5855843"/>
              <a:gd name="connsiteX5" fmla="*/ 259189 w 276123"/>
              <a:gd name="connsiteY5" fmla="*/ 5855843 h 5855843"/>
              <a:gd name="connsiteX0" fmla="*/ 25527 w 303320"/>
              <a:gd name="connsiteY0" fmla="*/ 5517200 h 6018291"/>
              <a:gd name="connsiteX1" fmla="*/ 31368 w 303320"/>
              <a:gd name="connsiteY1" fmla="*/ 950833 h 6018291"/>
              <a:gd name="connsiteX2" fmla="*/ 38731 w 303320"/>
              <a:gd name="connsiteY2" fmla="*/ 786887 h 6018291"/>
              <a:gd name="connsiteX3" fmla="*/ 263755 w 303320"/>
              <a:gd name="connsiteY3" fmla="*/ 786887 h 6018291"/>
              <a:gd name="connsiteX4" fmla="*/ 276123 w 303320"/>
              <a:gd name="connsiteY4" fmla="*/ 871897 h 6018291"/>
              <a:gd name="connsiteX5" fmla="*/ 259189 w 303320"/>
              <a:gd name="connsiteY5" fmla="*/ 6018291 h 6018291"/>
              <a:gd name="connsiteX0" fmla="*/ 27588 w 278184"/>
              <a:gd name="connsiteY0" fmla="*/ 5517204 h 6018295"/>
              <a:gd name="connsiteX1" fmla="*/ 33429 w 278184"/>
              <a:gd name="connsiteY1" fmla="*/ 950837 h 6018295"/>
              <a:gd name="connsiteX2" fmla="*/ 40792 w 278184"/>
              <a:gd name="connsiteY2" fmla="*/ 786891 h 6018295"/>
              <a:gd name="connsiteX3" fmla="*/ 278184 w 278184"/>
              <a:gd name="connsiteY3" fmla="*/ 871901 h 6018295"/>
              <a:gd name="connsiteX4" fmla="*/ 261250 w 278184"/>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34378 w 316483"/>
              <a:gd name="connsiteY0" fmla="*/ 5517204 h 6018295"/>
              <a:gd name="connsiteX1" fmla="*/ 40219 w 316483"/>
              <a:gd name="connsiteY1" fmla="*/ 950837 h 6018295"/>
              <a:gd name="connsiteX2" fmla="*/ 275691 w 316483"/>
              <a:gd name="connsiteY2" fmla="*/ 597150 h 6018295"/>
              <a:gd name="connsiteX3" fmla="*/ 284974 w 316483"/>
              <a:gd name="connsiteY3" fmla="*/ 871901 h 6018295"/>
              <a:gd name="connsiteX4" fmla="*/ 268040 w 316483"/>
              <a:gd name="connsiteY4" fmla="*/ 6018295 h 6018295"/>
              <a:gd name="connsiteX0" fmla="*/ 69355 w 319951"/>
              <a:gd name="connsiteY0" fmla="*/ 5517204 h 6018295"/>
              <a:gd name="connsiteX1" fmla="*/ 75196 w 319951"/>
              <a:gd name="connsiteY1" fmla="*/ 950837 h 6018295"/>
              <a:gd name="connsiteX2" fmla="*/ 188304 w 319951"/>
              <a:gd name="connsiteY2" fmla="*/ 654210 h 6018295"/>
              <a:gd name="connsiteX3" fmla="*/ 319951 w 319951"/>
              <a:gd name="connsiteY3" fmla="*/ 871901 h 6018295"/>
              <a:gd name="connsiteX4" fmla="*/ 303017 w 319951"/>
              <a:gd name="connsiteY4" fmla="*/ 6018295 h 6018295"/>
              <a:gd name="connsiteX0" fmla="*/ 53084 w 303680"/>
              <a:gd name="connsiteY0" fmla="*/ 5517204 h 6018295"/>
              <a:gd name="connsiteX1" fmla="*/ 58925 w 303680"/>
              <a:gd name="connsiteY1" fmla="*/ 950837 h 6018295"/>
              <a:gd name="connsiteX2" fmla="*/ 188304 w 303680"/>
              <a:gd name="connsiteY2" fmla="*/ 795595 h 6018295"/>
              <a:gd name="connsiteX3" fmla="*/ 303680 w 303680"/>
              <a:gd name="connsiteY3" fmla="*/ 871901 h 6018295"/>
              <a:gd name="connsiteX4" fmla="*/ 286746 w 303680"/>
              <a:gd name="connsiteY4" fmla="*/ 6018295 h 6018295"/>
              <a:gd name="connsiteX0" fmla="*/ 16696 w 267292"/>
              <a:gd name="connsiteY0" fmla="*/ 5517204 h 6018295"/>
              <a:gd name="connsiteX1" fmla="*/ 22537 w 267292"/>
              <a:gd name="connsiteY1" fmla="*/ 950837 h 6018295"/>
              <a:gd name="connsiteX2" fmla="*/ 151916 w 267292"/>
              <a:gd name="connsiteY2" fmla="*/ 795595 h 6018295"/>
              <a:gd name="connsiteX3" fmla="*/ 267292 w 267292"/>
              <a:gd name="connsiteY3" fmla="*/ 871901 h 6018295"/>
              <a:gd name="connsiteX4" fmla="*/ 250358 w 267292"/>
              <a:gd name="connsiteY4" fmla="*/ 6018295 h 6018295"/>
              <a:gd name="connsiteX0" fmla="*/ 16696 w 267292"/>
              <a:gd name="connsiteY0" fmla="*/ 5517204 h 6018295"/>
              <a:gd name="connsiteX1" fmla="*/ 22537 w 267292"/>
              <a:gd name="connsiteY1" fmla="*/ 950837 h 6018295"/>
              <a:gd name="connsiteX2" fmla="*/ 151916 w 267292"/>
              <a:gd name="connsiteY2" fmla="*/ 795595 h 6018295"/>
              <a:gd name="connsiteX3" fmla="*/ 267292 w 267292"/>
              <a:gd name="connsiteY3" fmla="*/ 871901 h 6018295"/>
              <a:gd name="connsiteX4" fmla="*/ 250358 w 267292"/>
              <a:gd name="connsiteY4" fmla="*/ 6018295 h 6018295"/>
              <a:gd name="connsiteX0" fmla="*/ 11098 w 261694"/>
              <a:gd name="connsiteY0" fmla="*/ 5517204 h 6018295"/>
              <a:gd name="connsiteX1" fmla="*/ 16939 w 261694"/>
              <a:gd name="connsiteY1" fmla="*/ 950837 h 6018295"/>
              <a:gd name="connsiteX2" fmla="*/ 146318 w 261694"/>
              <a:gd name="connsiteY2" fmla="*/ 795595 h 6018295"/>
              <a:gd name="connsiteX3" fmla="*/ 261694 w 261694"/>
              <a:gd name="connsiteY3" fmla="*/ 871901 h 6018295"/>
              <a:gd name="connsiteX4" fmla="*/ 244760 w 261694"/>
              <a:gd name="connsiteY4" fmla="*/ 6018295 h 6018295"/>
              <a:gd name="connsiteX0" fmla="*/ 11098 w 267554"/>
              <a:gd name="connsiteY0" fmla="*/ 5517204 h 6018295"/>
              <a:gd name="connsiteX1" fmla="*/ 16939 w 267554"/>
              <a:gd name="connsiteY1" fmla="*/ 950837 h 6018295"/>
              <a:gd name="connsiteX2" fmla="*/ 146318 w 267554"/>
              <a:gd name="connsiteY2" fmla="*/ 795595 h 6018295"/>
              <a:gd name="connsiteX3" fmla="*/ 261694 w 267554"/>
              <a:gd name="connsiteY3" fmla="*/ 871901 h 6018295"/>
              <a:gd name="connsiteX4" fmla="*/ 244760 w 267554"/>
              <a:gd name="connsiteY4" fmla="*/ 6018295 h 6018295"/>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271176"/>
              <a:gd name="connsiteY0" fmla="*/ 4734765 h 5235856"/>
              <a:gd name="connsiteX1" fmla="*/ 20561 w 271176"/>
              <a:gd name="connsiteY1" fmla="*/ 168398 h 5235856"/>
              <a:gd name="connsiteX2" fmla="*/ 149940 w 271176"/>
              <a:gd name="connsiteY2" fmla="*/ 13156 h 5235856"/>
              <a:gd name="connsiteX3" fmla="*/ 265316 w 271176"/>
              <a:gd name="connsiteY3" fmla="*/ 89462 h 5235856"/>
              <a:gd name="connsiteX4" fmla="*/ 248382 w 271176"/>
              <a:gd name="connsiteY4" fmla="*/ 5235856 h 5235856"/>
              <a:gd name="connsiteX0" fmla="*/ 14720 w 300269"/>
              <a:gd name="connsiteY0" fmla="*/ 4793681 h 5294772"/>
              <a:gd name="connsiteX1" fmla="*/ 20561 w 300269"/>
              <a:gd name="connsiteY1" fmla="*/ 227314 h 5294772"/>
              <a:gd name="connsiteX2" fmla="*/ 149940 w 300269"/>
              <a:gd name="connsiteY2" fmla="*/ 72072 h 5294772"/>
              <a:gd name="connsiteX3" fmla="*/ 265316 w 300269"/>
              <a:gd name="connsiteY3" fmla="*/ 148378 h 5294772"/>
              <a:gd name="connsiteX4" fmla="*/ 248382 w 300269"/>
              <a:gd name="connsiteY4" fmla="*/ 5294772 h 5294772"/>
              <a:gd name="connsiteX0" fmla="*/ 14720 w 300269"/>
              <a:gd name="connsiteY0" fmla="*/ 4793681 h 5294772"/>
              <a:gd name="connsiteX1" fmla="*/ 20561 w 300269"/>
              <a:gd name="connsiteY1" fmla="*/ 227314 h 5294772"/>
              <a:gd name="connsiteX2" fmla="*/ 149940 w 300269"/>
              <a:gd name="connsiteY2" fmla="*/ 72072 h 5294772"/>
              <a:gd name="connsiteX3" fmla="*/ 265316 w 300269"/>
              <a:gd name="connsiteY3" fmla="*/ 148378 h 5294772"/>
              <a:gd name="connsiteX4" fmla="*/ 248382 w 300269"/>
              <a:gd name="connsiteY4" fmla="*/ 5294772 h 5294772"/>
              <a:gd name="connsiteX0" fmla="*/ 11098 w 296647"/>
              <a:gd name="connsiteY0" fmla="*/ 4793681 h 5294772"/>
              <a:gd name="connsiteX1" fmla="*/ 16939 w 296647"/>
              <a:gd name="connsiteY1" fmla="*/ 227314 h 5294772"/>
              <a:gd name="connsiteX2" fmla="*/ 146318 w 296647"/>
              <a:gd name="connsiteY2" fmla="*/ 72072 h 5294772"/>
              <a:gd name="connsiteX3" fmla="*/ 261694 w 296647"/>
              <a:gd name="connsiteY3" fmla="*/ 148378 h 5294772"/>
              <a:gd name="connsiteX4" fmla="*/ 244760 w 296647"/>
              <a:gd name="connsiteY4" fmla="*/ 5294772 h 5294772"/>
              <a:gd name="connsiteX0" fmla="*/ 11098 w 296647"/>
              <a:gd name="connsiteY0" fmla="*/ 4793681 h 5294772"/>
              <a:gd name="connsiteX1" fmla="*/ 16939 w 296647"/>
              <a:gd name="connsiteY1" fmla="*/ 227314 h 5294772"/>
              <a:gd name="connsiteX2" fmla="*/ 146318 w 296647"/>
              <a:gd name="connsiteY2" fmla="*/ 72072 h 5294772"/>
              <a:gd name="connsiteX3" fmla="*/ 261694 w 296647"/>
              <a:gd name="connsiteY3" fmla="*/ 148378 h 5294772"/>
              <a:gd name="connsiteX4" fmla="*/ 244760 w 296647"/>
              <a:gd name="connsiteY4" fmla="*/ 5294772 h 5294772"/>
              <a:gd name="connsiteX0" fmla="*/ 11098 w 261694"/>
              <a:gd name="connsiteY0" fmla="*/ 4721609 h 5222700"/>
              <a:gd name="connsiteX1" fmla="*/ 16939 w 261694"/>
              <a:gd name="connsiteY1" fmla="*/ 155242 h 5222700"/>
              <a:gd name="connsiteX2" fmla="*/ 146318 w 261694"/>
              <a:gd name="connsiteY2" fmla="*/ 0 h 5222700"/>
              <a:gd name="connsiteX3" fmla="*/ 261694 w 261694"/>
              <a:gd name="connsiteY3" fmla="*/ 76306 h 5222700"/>
              <a:gd name="connsiteX4" fmla="*/ 244760 w 261694"/>
              <a:gd name="connsiteY4" fmla="*/ 5222700 h 5222700"/>
              <a:gd name="connsiteX0" fmla="*/ 11098 w 261694"/>
              <a:gd name="connsiteY0" fmla="*/ 5489879 h 5990970"/>
              <a:gd name="connsiteX1" fmla="*/ 16939 w 261694"/>
              <a:gd name="connsiteY1" fmla="*/ 923512 h 5990970"/>
              <a:gd name="connsiteX2" fmla="*/ 261694 w 261694"/>
              <a:gd name="connsiteY2" fmla="*/ 844576 h 5990970"/>
              <a:gd name="connsiteX3" fmla="*/ 244760 w 261694"/>
              <a:gd name="connsiteY3" fmla="*/ 5990970 h 5990970"/>
              <a:gd name="connsiteX0" fmla="*/ 11098 w 261694"/>
              <a:gd name="connsiteY0" fmla="*/ 5340584 h 5841675"/>
              <a:gd name="connsiteX1" fmla="*/ 16939 w 261694"/>
              <a:gd name="connsiteY1" fmla="*/ 774217 h 5841675"/>
              <a:gd name="connsiteX2" fmla="*/ 261694 w 261694"/>
              <a:gd name="connsiteY2" fmla="*/ 695281 h 5841675"/>
              <a:gd name="connsiteX3" fmla="*/ 244760 w 261694"/>
              <a:gd name="connsiteY3" fmla="*/ 5841675 h 5841675"/>
              <a:gd name="connsiteX0" fmla="*/ 11098 w 261694"/>
              <a:gd name="connsiteY0" fmla="*/ 4645303 h 5146394"/>
              <a:gd name="connsiteX1" fmla="*/ 16939 w 261694"/>
              <a:gd name="connsiteY1" fmla="*/ 78936 h 5146394"/>
              <a:gd name="connsiteX2" fmla="*/ 261694 w 261694"/>
              <a:gd name="connsiteY2" fmla="*/ 0 h 5146394"/>
              <a:gd name="connsiteX3" fmla="*/ 244760 w 261694"/>
              <a:gd name="connsiteY3" fmla="*/ 5146394 h 5146394"/>
            </a:gdLst>
            <a:ahLst/>
            <a:cxnLst>
              <a:cxn ang="0">
                <a:pos x="connsiteX0" y="connsiteY0"/>
              </a:cxn>
              <a:cxn ang="0">
                <a:pos x="connsiteX1" y="connsiteY1"/>
              </a:cxn>
              <a:cxn ang="0">
                <a:pos x="connsiteX2" y="connsiteY2"/>
              </a:cxn>
              <a:cxn ang="0">
                <a:pos x="connsiteX3" y="connsiteY3"/>
              </a:cxn>
            </a:cxnLst>
            <a:rect l="l" t="t" r="r" b="b"/>
            <a:pathLst>
              <a:path w="261694" h="5146394">
                <a:moveTo>
                  <a:pt x="11098" y="4645303"/>
                </a:moveTo>
                <a:cubicBezTo>
                  <a:pt x="12071" y="3884242"/>
                  <a:pt x="0" y="863376"/>
                  <a:pt x="16939" y="78936"/>
                </a:cubicBezTo>
                <a:cubicBezTo>
                  <a:pt x="108409" y="43851"/>
                  <a:pt x="143744" y="42053"/>
                  <a:pt x="261694" y="0"/>
                </a:cubicBezTo>
                <a:cubicBezTo>
                  <a:pt x="256049" y="1715465"/>
                  <a:pt x="250405" y="3430929"/>
                  <a:pt x="244760" y="5146394"/>
                </a:cubicBezTo>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baseline="0">
              <a:solidFill>
                <a:schemeClr val="tx1"/>
              </a:solidFill>
              <a:latin typeface="Gill Sans MT" pitchFamily="34" charset="0"/>
              <a:ea typeface="Noto Sans CJK SC Medium" pitchFamily="34" charset="-128"/>
              <a:cs typeface="新細明體" pitchFamily="-65" charset="-120"/>
            </a:endParaRPr>
          </a:p>
        </p:txBody>
      </p:sp>
      <p:sp>
        <p:nvSpPr>
          <p:cNvPr id="16" name="內容版面配置區 16"/>
          <p:cNvSpPr>
            <a:spLocks noGrp="1"/>
          </p:cNvSpPr>
          <p:nvPr>
            <p:ph sz="quarter" idx="22" hasCustomPrompt="1"/>
          </p:nvPr>
        </p:nvSpPr>
        <p:spPr>
          <a:xfrm>
            <a:off x="1871700" y="1959683"/>
            <a:ext cx="6975775" cy="2862317"/>
          </a:xfrm>
        </p:spPr>
        <p:txBody>
          <a:bodyPr>
            <a:normAutofit/>
          </a:bodyPr>
          <a:lstStyle>
            <a:lvl1pPr>
              <a:buNone/>
              <a:defRPr sz="3000" b="1" baseline="0">
                <a:solidFill>
                  <a:schemeClr val="bg1"/>
                </a:solidFill>
                <a:latin typeface="Gill Sans MT" pitchFamily="34" charset="0"/>
                <a:ea typeface="微軟正黑體" pitchFamily="34" charset="-120"/>
              </a:defRPr>
            </a:lvl1pPr>
            <a:lvl2pPr>
              <a:defRPr baseline="0">
                <a:solidFill>
                  <a:srgbClr val="333333"/>
                </a:solidFill>
                <a:latin typeface="Gill Sans MT" pitchFamily="34" charset="0"/>
                <a:ea typeface="微軟正黑體" pitchFamily="34" charset="-120"/>
              </a:defRPr>
            </a:lvl2pPr>
            <a:lvl3pPr>
              <a:defRPr baseline="0">
                <a:solidFill>
                  <a:srgbClr val="333333"/>
                </a:solidFill>
                <a:latin typeface="Gill Sans MT" pitchFamily="34" charset="0"/>
                <a:ea typeface="微軟正黑體" pitchFamily="34" charset="-120"/>
              </a:defRPr>
            </a:lvl3pPr>
          </a:lstStyle>
          <a:p>
            <a:r>
              <a:rPr lang="en-US" altLang="zh-TW" dirty="0"/>
              <a:t>Divider Title </a:t>
            </a:r>
            <a:r>
              <a:rPr lang="zh-TW" altLang="en-US" dirty="0"/>
              <a:t>分隔頁</a:t>
            </a:r>
          </a:p>
          <a:p>
            <a:r>
              <a:rPr lang="en-US" altLang="zh-TW" dirty="0"/>
              <a:t>Gill Sans MT or </a:t>
            </a:r>
            <a:r>
              <a:rPr lang="zh-TW" altLang="en-US" dirty="0"/>
              <a:t>微軟正黑</a:t>
            </a:r>
          </a:p>
        </p:txBody>
      </p:sp>
      <p:sp>
        <p:nvSpPr>
          <p:cNvPr id="8"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ontent_w">
    <p:spTree>
      <p:nvGrpSpPr>
        <p:cNvPr id="1" name=""/>
        <p:cNvGrpSpPr/>
        <p:nvPr/>
      </p:nvGrpSpPr>
      <p:grpSpPr>
        <a:xfrm>
          <a:off x="0" y="0"/>
          <a:ext cx="0" cy="0"/>
          <a:chOff x="0" y="0"/>
          <a:chExt cx="0" cy="0"/>
        </a:xfrm>
      </p:grpSpPr>
      <p:sp>
        <p:nvSpPr>
          <p:cNvPr id="10" name="手繪多邊形 9"/>
          <p:cNvSpPr/>
          <p:nvPr userDrawn="1"/>
        </p:nvSpPr>
        <p:spPr>
          <a:xfrm rot="10800000" flipH="1">
            <a:off x="0" y="-22579"/>
            <a:ext cx="4945870" cy="5166077"/>
          </a:xfrm>
          <a:custGeom>
            <a:avLst/>
            <a:gdLst>
              <a:gd name="connsiteX0" fmla="*/ 0 w 5143500"/>
              <a:gd name="connsiteY0" fmla="*/ 5143500 h 5143500"/>
              <a:gd name="connsiteX1" fmla="*/ 0 w 5143500"/>
              <a:gd name="connsiteY1" fmla="*/ 0 h 5143500"/>
              <a:gd name="connsiteX2" fmla="*/ 5143500 w 5143500"/>
              <a:gd name="connsiteY2" fmla="*/ 5143500 h 5143500"/>
              <a:gd name="connsiteX3" fmla="*/ 0 w 5143500"/>
              <a:gd name="connsiteY3" fmla="*/ 5143500 h 5143500"/>
              <a:gd name="connsiteX0" fmla="*/ 0 w 5143500"/>
              <a:gd name="connsiteY0" fmla="*/ 5143500 h 5143500"/>
              <a:gd name="connsiteX1" fmla="*/ 0 w 5143500"/>
              <a:gd name="connsiteY1" fmla="*/ 0 h 5143500"/>
              <a:gd name="connsiteX2" fmla="*/ 1628775 w 5143500"/>
              <a:gd name="connsiteY2" fmla="*/ 1619250 h 5143500"/>
              <a:gd name="connsiteX3" fmla="*/ 5143500 w 5143500"/>
              <a:gd name="connsiteY3" fmla="*/ 5143500 h 5143500"/>
              <a:gd name="connsiteX4" fmla="*/ 0 w 5143500"/>
              <a:gd name="connsiteY4" fmla="*/ 5143500 h 5143500"/>
              <a:gd name="connsiteX0" fmla="*/ 0 w 5143500"/>
              <a:gd name="connsiteY0" fmla="*/ 5143500 h 5143500"/>
              <a:gd name="connsiteX1" fmla="*/ 0 w 5143500"/>
              <a:gd name="connsiteY1" fmla="*/ 0 h 5143500"/>
              <a:gd name="connsiteX2" fmla="*/ 2726795 w 5143500"/>
              <a:gd name="connsiteY2" fmla="*/ 0 h 5143500"/>
              <a:gd name="connsiteX3" fmla="*/ 5143500 w 5143500"/>
              <a:gd name="connsiteY3" fmla="*/ 5143500 h 5143500"/>
              <a:gd name="connsiteX4" fmla="*/ 0 w 5143500"/>
              <a:gd name="connsiteY4" fmla="*/ 5143500 h 5143500"/>
              <a:gd name="connsiteX0" fmla="*/ 0 w 5143500"/>
              <a:gd name="connsiteY0" fmla="*/ 5143500 h 5166077"/>
              <a:gd name="connsiteX1" fmla="*/ 0 w 5143500"/>
              <a:gd name="connsiteY1" fmla="*/ 0 h 5166077"/>
              <a:gd name="connsiteX2" fmla="*/ 2726795 w 5143500"/>
              <a:gd name="connsiteY2" fmla="*/ 0 h 5166077"/>
              <a:gd name="connsiteX3" fmla="*/ 5143500 w 5143500"/>
              <a:gd name="connsiteY3" fmla="*/ 5143500 h 5166077"/>
              <a:gd name="connsiteX4" fmla="*/ 209782 w 5143500"/>
              <a:gd name="connsiteY4" fmla="*/ 5166077 h 5166077"/>
              <a:gd name="connsiteX5" fmla="*/ 0 w 5143500"/>
              <a:gd name="connsiteY5" fmla="*/ 5143500 h 5166077"/>
              <a:gd name="connsiteX0" fmla="*/ 0 w 5143500"/>
              <a:gd name="connsiteY0" fmla="*/ 5143500 h 5166077"/>
              <a:gd name="connsiteX1" fmla="*/ 0 w 5143500"/>
              <a:gd name="connsiteY1" fmla="*/ 0 h 5166077"/>
              <a:gd name="connsiteX2" fmla="*/ 198495 w 5143500"/>
              <a:gd name="connsiteY2" fmla="*/ 18342 h 5166077"/>
              <a:gd name="connsiteX3" fmla="*/ 2726795 w 5143500"/>
              <a:gd name="connsiteY3" fmla="*/ 0 h 5166077"/>
              <a:gd name="connsiteX4" fmla="*/ 5143500 w 5143500"/>
              <a:gd name="connsiteY4" fmla="*/ 5143500 h 5166077"/>
              <a:gd name="connsiteX5" fmla="*/ 209782 w 5143500"/>
              <a:gd name="connsiteY5" fmla="*/ 5166077 h 5166077"/>
              <a:gd name="connsiteX6" fmla="*/ 0 w 5143500"/>
              <a:gd name="connsiteY6" fmla="*/ 5143500 h 5166077"/>
              <a:gd name="connsiteX0" fmla="*/ 0 w 5143500"/>
              <a:gd name="connsiteY0" fmla="*/ 5143500 h 5166077"/>
              <a:gd name="connsiteX1" fmla="*/ 198495 w 5143500"/>
              <a:gd name="connsiteY1" fmla="*/ 18342 h 5166077"/>
              <a:gd name="connsiteX2" fmla="*/ 2726795 w 5143500"/>
              <a:gd name="connsiteY2" fmla="*/ 0 h 5166077"/>
              <a:gd name="connsiteX3" fmla="*/ 5143500 w 5143500"/>
              <a:gd name="connsiteY3" fmla="*/ 5143500 h 5166077"/>
              <a:gd name="connsiteX4" fmla="*/ 209782 w 5143500"/>
              <a:gd name="connsiteY4" fmla="*/ 5166077 h 5166077"/>
              <a:gd name="connsiteX5" fmla="*/ 0 w 5143500"/>
              <a:gd name="connsiteY5" fmla="*/ 5143500 h 5166077"/>
              <a:gd name="connsiteX0" fmla="*/ 11287 w 4945005"/>
              <a:gd name="connsiteY0" fmla="*/ 5166077 h 5166077"/>
              <a:gd name="connsiteX1" fmla="*/ 0 w 4945005"/>
              <a:gd name="connsiteY1" fmla="*/ 18342 h 5166077"/>
              <a:gd name="connsiteX2" fmla="*/ 2528300 w 4945005"/>
              <a:gd name="connsiteY2" fmla="*/ 0 h 5166077"/>
              <a:gd name="connsiteX3" fmla="*/ 4945005 w 4945005"/>
              <a:gd name="connsiteY3" fmla="*/ 5143500 h 5166077"/>
              <a:gd name="connsiteX4" fmla="*/ 11287 w 4945005"/>
              <a:gd name="connsiteY4" fmla="*/ 5166077 h 516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5005" h="5166077">
                <a:moveTo>
                  <a:pt x="11287" y="5166077"/>
                </a:moveTo>
                <a:cubicBezTo>
                  <a:pt x="7525" y="3450165"/>
                  <a:pt x="3762" y="1734254"/>
                  <a:pt x="0" y="18342"/>
                </a:cubicBezTo>
                <a:lnTo>
                  <a:pt x="2528300" y="0"/>
                </a:lnTo>
                <a:lnTo>
                  <a:pt x="4945005" y="5143500"/>
                </a:lnTo>
                <a:lnTo>
                  <a:pt x="11287" y="516607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內容版面配置區 16"/>
          <p:cNvSpPr>
            <a:spLocks noGrp="1"/>
          </p:cNvSpPr>
          <p:nvPr>
            <p:ph sz="quarter" idx="22" hasCustomPrompt="1"/>
          </p:nvPr>
        </p:nvSpPr>
        <p:spPr>
          <a:xfrm>
            <a:off x="4436985" y="996575"/>
            <a:ext cx="4455495" cy="3582397"/>
          </a:xfrm>
        </p:spPr>
        <p:txBody>
          <a:bodyPr/>
          <a:lstStyle>
            <a:lvl1pPr marL="180975" indent="-180975">
              <a:buFont typeface="Arial" pitchFamily="34" charset="0"/>
              <a:buChar char="•"/>
              <a:defRPr sz="2000" baseline="0">
                <a:solidFill>
                  <a:schemeClr val="tx1">
                    <a:lumMod val="75000"/>
                    <a:lumOff val="25000"/>
                  </a:schemeClr>
                </a:solidFill>
                <a:latin typeface="Gill Sans MT" pitchFamily="34" charset="0"/>
                <a:ea typeface="微軟正黑體" pitchFamily="34" charset="-120"/>
              </a:defRPr>
            </a:lvl1pPr>
            <a:lvl2pPr>
              <a:defRPr baseline="0">
                <a:solidFill>
                  <a:srgbClr val="333333"/>
                </a:solidFill>
                <a:latin typeface="Gill Sans MT" pitchFamily="34" charset="0"/>
                <a:ea typeface="微軟正黑體" pitchFamily="34" charset="-120"/>
              </a:defRPr>
            </a:lvl2pPr>
            <a:lvl3pPr>
              <a:defRPr baseline="0">
                <a:solidFill>
                  <a:srgbClr val="333333"/>
                </a:solidFill>
                <a:latin typeface="Gill Sans MT" pitchFamily="34" charset="0"/>
                <a:ea typeface="微軟正黑體" pitchFamily="34" charset="-120"/>
              </a:defRPr>
            </a:lvl3pPr>
          </a:lstStyle>
          <a:p>
            <a:r>
              <a:rPr lang="en-US" altLang="zh-TW" dirty="0"/>
              <a:t>Gill Sans MT</a:t>
            </a:r>
          </a:p>
          <a:p>
            <a:r>
              <a:rPr lang="zh-TW" altLang="en-US" dirty="0"/>
              <a:t>微軟正黑</a:t>
            </a:r>
          </a:p>
        </p:txBody>
      </p:sp>
      <p:sp>
        <p:nvSpPr>
          <p:cNvPr id="13" name="手繪多邊形 12"/>
          <p:cNvSpPr/>
          <p:nvPr userDrawn="1"/>
        </p:nvSpPr>
        <p:spPr>
          <a:xfrm rot="1500000">
            <a:off x="3274340" y="-361683"/>
            <a:ext cx="228474" cy="5876770"/>
          </a:xfrm>
          <a:custGeom>
            <a:avLst/>
            <a:gdLst>
              <a:gd name="connsiteX0" fmla="*/ 0 w 225024"/>
              <a:gd name="connsiteY0" fmla="*/ 0 h 5940000"/>
              <a:gd name="connsiteX1" fmla="*/ 225024 w 225024"/>
              <a:gd name="connsiteY1" fmla="*/ 0 h 5940000"/>
              <a:gd name="connsiteX2" fmla="*/ 225024 w 225024"/>
              <a:gd name="connsiteY2" fmla="*/ 5940000 h 5940000"/>
              <a:gd name="connsiteX3" fmla="*/ 0 w 225024"/>
              <a:gd name="connsiteY3" fmla="*/ 5940000 h 5940000"/>
              <a:gd name="connsiteX4" fmla="*/ 0 w 225024"/>
              <a:gd name="connsiteY4" fmla="*/ 0 h 5940000"/>
              <a:gd name="connsiteX0" fmla="*/ 9369 w 234393"/>
              <a:gd name="connsiteY0" fmla="*/ 0 h 5940000"/>
              <a:gd name="connsiteX1" fmla="*/ 234393 w 234393"/>
              <a:gd name="connsiteY1" fmla="*/ 0 h 5940000"/>
              <a:gd name="connsiteX2" fmla="*/ 234393 w 234393"/>
              <a:gd name="connsiteY2" fmla="*/ 5940000 h 5940000"/>
              <a:gd name="connsiteX3" fmla="*/ 9369 w 234393"/>
              <a:gd name="connsiteY3" fmla="*/ 5940000 h 5940000"/>
              <a:gd name="connsiteX4" fmla="*/ 0 w 234393"/>
              <a:gd name="connsiteY4" fmla="*/ 159259 h 5940000"/>
              <a:gd name="connsiteX5" fmla="*/ 9369 w 234393"/>
              <a:gd name="connsiteY5" fmla="*/ 0 h 5940000"/>
              <a:gd name="connsiteX0" fmla="*/ 9369 w 234393"/>
              <a:gd name="connsiteY0" fmla="*/ 0 h 5940000"/>
              <a:gd name="connsiteX1" fmla="*/ 234393 w 234393"/>
              <a:gd name="connsiteY1" fmla="*/ 0 h 5940000"/>
              <a:gd name="connsiteX2" fmla="*/ 228474 w 234393"/>
              <a:gd name="connsiteY2" fmla="*/ 63230 h 5940000"/>
              <a:gd name="connsiteX3" fmla="*/ 234393 w 234393"/>
              <a:gd name="connsiteY3" fmla="*/ 5940000 h 5940000"/>
              <a:gd name="connsiteX4" fmla="*/ 9369 w 234393"/>
              <a:gd name="connsiteY4" fmla="*/ 5940000 h 5940000"/>
              <a:gd name="connsiteX5" fmla="*/ 0 w 234393"/>
              <a:gd name="connsiteY5" fmla="*/ 159259 h 5940000"/>
              <a:gd name="connsiteX6" fmla="*/ 9369 w 234393"/>
              <a:gd name="connsiteY6" fmla="*/ 0 h 5940000"/>
              <a:gd name="connsiteX0" fmla="*/ 9369 w 234393"/>
              <a:gd name="connsiteY0" fmla="*/ 0 h 5940000"/>
              <a:gd name="connsiteX1" fmla="*/ 228474 w 234393"/>
              <a:gd name="connsiteY1" fmla="*/ 63230 h 5940000"/>
              <a:gd name="connsiteX2" fmla="*/ 234393 w 234393"/>
              <a:gd name="connsiteY2" fmla="*/ 5940000 h 5940000"/>
              <a:gd name="connsiteX3" fmla="*/ 9369 w 234393"/>
              <a:gd name="connsiteY3" fmla="*/ 5940000 h 5940000"/>
              <a:gd name="connsiteX4" fmla="*/ 0 w 234393"/>
              <a:gd name="connsiteY4" fmla="*/ 159259 h 5940000"/>
              <a:gd name="connsiteX5" fmla="*/ 9369 w 234393"/>
              <a:gd name="connsiteY5" fmla="*/ 0 h 5940000"/>
              <a:gd name="connsiteX0" fmla="*/ 0 w 234393"/>
              <a:gd name="connsiteY0" fmla="*/ 96029 h 5876770"/>
              <a:gd name="connsiteX1" fmla="*/ 228474 w 234393"/>
              <a:gd name="connsiteY1" fmla="*/ 0 h 5876770"/>
              <a:gd name="connsiteX2" fmla="*/ 234393 w 234393"/>
              <a:gd name="connsiteY2" fmla="*/ 5876770 h 5876770"/>
              <a:gd name="connsiteX3" fmla="*/ 9369 w 234393"/>
              <a:gd name="connsiteY3" fmla="*/ 5876770 h 5876770"/>
              <a:gd name="connsiteX4" fmla="*/ 0 w 234393"/>
              <a:gd name="connsiteY4" fmla="*/ 96029 h 5876770"/>
              <a:gd name="connsiteX0" fmla="*/ 0 w 234393"/>
              <a:gd name="connsiteY0" fmla="*/ 96029 h 5876770"/>
              <a:gd name="connsiteX1" fmla="*/ 228474 w 234393"/>
              <a:gd name="connsiteY1" fmla="*/ 0 h 5876770"/>
              <a:gd name="connsiteX2" fmla="*/ 219866 w 234393"/>
              <a:gd name="connsiteY2" fmla="*/ 5773826 h 5876770"/>
              <a:gd name="connsiteX3" fmla="*/ 234393 w 234393"/>
              <a:gd name="connsiteY3" fmla="*/ 5876770 h 5876770"/>
              <a:gd name="connsiteX4" fmla="*/ 9369 w 234393"/>
              <a:gd name="connsiteY4" fmla="*/ 5876770 h 5876770"/>
              <a:gd name="connsiteX5" fmla="*/ 0 w 234393"/>
              <a:gd name="connsiteY5" fmla="*/ 96029 h 5876770"/>
              <a:gd name="connsiteX0" fmla="*/ 0 w 228474"/>
              <a:gd name="connsiteY0" fmla="*/ 96029 h 5876770"/>
              <a:gd name="connsiteX1" fmla="*/ 228474 w 228474"/>
              <a:gd name="connsiteY1" fmla="*/ 0 h 5876770"/>
              <a:gd name="connsiteX2" fmla="*/ 219866 w 228474"/>
              <a:gd name="connsiteY2" fmla="*/ 5773826 h 5876770"/>
              <a:gd name="connsiteX3" fmla="*/ 9369 w 228474"/>
              <a:gd name="connsiteY3" fmla="*/ 5876770 h 5876770"/>
              <a:gd name="connsiteX4" fmla="*/ 0 w 228474"/>
              <a:gd name="connsiteY4" fmla="*/ 96029 h 587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74" h="5876770">
                <a:moveTo>
                  <a:pt x="0" y="96029"/>
                </a:moveTo>
                <a:lnTo>
                  <a:pt x="228474" y="0"/>
                </a:lnTo>
                <a:cubicBezTo>
                  <a:pt x="225605" y="1924609"/>
                  <a:pt x="222735" y="3849217"/>
                  <a:pt x="219866" y="5773826"/>
                </a:cubicBezTo>
                <a:lnTo>
                  <a:pt x="9369" y="5876770"/>
                </a:lnTo>
                <a:lnTo>
                  <a:pt x="0" y="96029"/>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a:solidFill>
                <a:schemeClr val="tx1"/>
              </a:solidFill>
              <a:latin typeface="Gill Sans MT" pitchFamily="34" charset="0"/>
              <a:ea typeface="微軟正黑體" pitchFamily="34" charset="-120"/>
              <a:cs typeface="新細明體" pitchFamily="-65" charset="-120"/>
            </a:endParaRPr>
          </a:p>
        </p:txBody>
      </p:sp>
      <p:sp>
        <p:nvSpPr>
          <p:cNvPr id="14" name="文字版面配置區 12"/>
          <p:cNvSpPr>
            <a:spLocks noGrp="1"/>
          </p:cNvSpPr>
          <p:nvPr>
            <p:ph type="body" sz="quarter" idx="19" hasCustomPrompt="1"/>
          </p:nvPr>
        </p:nvSpPr>
        <p:spPr>
          <a:xfrm>
            <a:off x="530551" y="996575"/>
            <a:ext cx="2421269" cy="1008112"/>
          </a:xfrm>
        </p:spPr>
        <p:txBody>
          <a:bodyPr>
            <a:noAutofit/>
          </a:bodyPr>
          <a:lstStyle>
            <a:lvl1pPr marL="0" marR="0" indent="-342900" algn="l" defTabSz="914400" rtl="0" eaLnBrk="0" fontAlgn="base" latinLnBrk="0" hangingPunct="0">
              <a:lnSpc>
                <a:spcPct val="100000"/>
              </a:lnSpc>
              <a:spcBef>
                <a:spcPct val="0"/>
              </a:spcBef>
              <a:spcAft>
                <a:spcPct val="0"/>
              </a:spcAft>
              <a:buClrTx/>
              <a:buSzTx/>
              <a:buFont typeface="Arial" pitchFamily="34" charset="0"/>
              <a:buNone/>
              <a:tabLst/>
              <a:defRPr kumimoji="1" lang="zh-TW" altLang="en-US" sz="3000" b="1" kern="1200" baseline="0" dirty="0" smtClean="0">
                <a:solidFill>
                  <a:srgbClr val="00698E"/>
                </a:solidFill>
                <a:latin typeface="Gill Sans MT" pitchFamily="34" charset="0"/>
                <a:ea typeface="微軟正黑體" pitchFamily="34" charset="-120"/>
                <a:cs typeface="+mn-cs"/>
              </a:defRPr>
            </a:lvl1pPr>
          </a:lstStyle>
          <a:p>
            <a:pPr lvl="0"/>
            <a:r>
              <a:rPr lang="zh-TW" altLang="en-US" dirty="0"/>
              <a:t>分隔頁</a:t>
            </a:r>
          </a:p>
          <a:p>
            <a:pPr lvl="0"/>
            <a:r>
              <a:rPr lang="en-US" altLang="zh-TW" dirty="0"/>
              <a:t>Divider </a:t>
            </a:r>
          </a:p>
          <a:p>
            <a:pPr lvl="0"/>
            <a:r>
              <a:rPr lang="en-US" altLang="zh-TW" dirty="0"/>
              <a:t>Title</a:t>
            </a:r>
          </a:p>
        </p:txBody>
      </p:sp>
      <p:sp>
        <p:nvSpPr>
          <p:cNvPr id="8"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content_w">
    <p:spTree>
      <p:nvGrpSpPr>
        <p:cNvPr id="1" name=""/>
        <p:cNvGrpSpPr/>
        <p:nvPr/>
      </p:nvGrpSpPr>
      <p:grpSpPr>
        <a:xfrm>
          <a:off x="0" y="0"/>
          <a:ext cx="0" cy="0"/>
          <a:chOff x="0" y="0"/>
          <a:chExt cx="0" cy="0"/>
        </a:xfrm>
      </p:grpSpPr>
      <p:sp>
        <p:nvSpPr>
          <p:cNvPr id="7" name="手繪多邊形 6"/>
          <p:cNvSpPr/>
          <p:nvPr userDrawn="1"/>
        </p:nvSpPr>
        <p:spPr>
          <a:xfrm>
            <a:off x="-1" y="0"/>
            <a:ext cx="9143559" cy="51435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2736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000 h 10000"/>
              <a:gd name="connsiteX1" fmla="*/ 0 w 10000"/>
              <a:gd name="connsiteY1" fmla="*/ 0 h 10000"/>
              <a:gd name="connsiteX2" fmla="*/ 10000 w 10000"/>
              <a:gd name="connsiteY2" fmla="*/ 0 h 10000"/>
              <a:gd name="connsiteX3" fmla="*/ 10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0"/>
                </a:lnTo>
                <a:lnTo>
                  <a:pt x="10000" y="10000"/>
                </a:lnTo>
                <a:lnTo>
                  <a:pt x="0" y="10000"/>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zh-TW" altLang="en-US" sz="1800">
              <a:solidFill>
                <a:schemeClr val="tx1"/>
              </a:solidFill>
              <a:latin typeface="Gill Sans MT" pitchFamily="34" charset="0"/>
              <a:ea typeface="微軟正黑體" pitchFamily="34" charset="-120"/>
              <a:cs typeface="新細明體" pitchFamily="-65" charset="-120"/>
            </a:endParaRPr>
          </a:p>
        </p:txBody>
      </p:sp>
      <p:sp>
        <p:nvSpPr>
          <p:cNvPr id="9" name="手繪多邊形 8"/>
          <p:cNvSpPr/>
          <p:nvPr userDrawn="1"/>
        </p:nvSpPr>
        <p:spPr>
          <a:xfrm rot="10800000" flipH="1">
            <a:off x="0" y="-40502"/>
            <a:ext cx="4945870" cy="5184000"/>
          </a:xfrm>
          <a:custGeom>
            <a:avLst/>
            <a:gdLst>
              <a:gd name="connsiteX0" fmla="*/ 0 w 5143500"/>
              <a:gd name="connsiteY0" fmla="*/ 5143500 h 5143500"/>
              <a:gd name="connsiteX1" fmla="*/ 0 w 5143500"/>
              <a:gd name="connsiteY1" fmla="*/ 0 h 5143500"/>
              <a:gd name="connsiteX2" fmla="*/ 5143500 w 5143500"/>
              <a:gd name="connsiteY2" fmla="*/ 5143500 h 5143500"/>
              <a:gd name="connsiteX3" fmla="*/ 0 w 5143500"/>
              <a:gd name="connsiteY3" fmla="*/ 5143500 h 5143500"/>
              <a:gd name="connsiteX0" fmla="*/ 0 w 5143500"/>
              <a:gd name="connsiteY0" fmla="*/ 5143500 h 5143500"/>
              <a:gd name="connsiteX1" fmla="*/ 0 w 5143500"/>
              <a:gd name="connsiteY1" fmla="*/ 0 h 5143500"/>
              <a:gd name="connsiteX2" fmla="*/ 1628775 w 5143500"/>
              <a:gd name="connsiteY2" fmla="*/ 1619250 h 5143500"/>
              <a:gd name="connsiteX3" fmla="*/ 5143500 w 5143500"/>
              <a:gd name="connsiteY3" fmla="*/ 5143500 h 5143500"/>
              <a:gd name="connsiteX4" fmla="*/ 0 w 5143500"/>
              <a:gd name="connsiteY4" fmla="*/ 5143500 h 5143500"/>
              <a:gd name="connsiteX0" fmla="*/ 0 w 5143500"/>
              <a:gd name="connsiteY0" fmla="*/ 5143500 h 5143500"/>
              <a:gd name="connsiteX1" fmla="*/ 0 w 5143500"/>
              <a:gd name="connsiteY1" fmla="*/ 0 h 5143500"/>
              <a:gd name="connsiteX2" fmla="*/ 2726795 w 5143500"/>
              <a:gd name="connsiteY2" fmla="*/ 0 h 5143500"/>
              <a:gd name="connsiteX3" fmla="*/ 5143500 w 5143500"/>
              <a:gd name="connsiteY3" fmla="*/ 5143500 h 5143500"/>
              <a:gd name="connsiteX4" fmla="*/ 0 w 5143500"/>
              <a:gd name="connsiteY4" fmla="*/ 5143500 h 5143500"/>
              <a:gd name="connsiteX0" fmla="*/ 0 w 5143500"/>
              <a:gd name="connsiteY0" fmla="*/ 5143500 h 5166077"/>
              <a:gd name="connsiteX1" fmla="*/ 0 w 5143500"/>
              <a:gd name="connsiteY1" fmla="*/ 0 h 5166077"/>
              <a:gd name="connsiteX2" fmla="*/ 2726795 w 5143500"/>
              <a:gd name="connsiteY2" fmla="*/ 0 h 5166077"/>
              <a:gd name="connsiteX3" fmla="*/ 5143500 w 5143500"/>
              <a:gd name="connsiteY3" fmla="*/ 5143500 h 5166077"/>
              <a:gd name="connsiteX4" fmla="*/ 209782 w 5143500"/>
              <a:gd name="connsiteY4" fmla="*/ 5166077 h 5166077"/>
              <a:gd name="connsiteX5" fmla="*/ 0 w 5143500"/>
              <a:gd name="connsiteY5" fmla="*/ 5143500 h 5166077"/>
              <a:gd name="connsiteX0" fmla="*/ 0 w 5143500"/>
              <a:gd name="connsiteY0" fmla="*/ 5143500 h 5166077"/>
              <a:gd name="connsiteX1" fmla="*/ 0 w 5143500"/>
              <a:gd name="connsiteY1" fmla="*/ 0 h 5166077"/>
              <a:gd name="connsiteX2" fmla="*/ 198495 w 5143500"/>
              <a:gd name="connsiteY2" fmla="*/ 18342 h 5166077"/>
              <a:gd name="connsiteX3" fmla="*/ 2726795 w 5143500"/>
              <a:gd name="connsiteY3" fmla="*/ 0 h 5166077"/>
              <a:gd name="connsiteX4" fmla="*/ 5143500 w 5143500"/>
              <a:gd name="connsiteY4" fmla="*/ 5143500 h 5166077"/>
              <a:gd name="connsiteX5" fmla="*/ 209782 w 5143500"/>
              <a:gd name="connsiteY5" fmla="*/ 5166077 h 5166077"/>
              <a:gd name="connsiteX6" fmla="*/ 0 w 5143500"/>
              <a:gd name="connsiteY6" fmla="*/ 5143500 h 5166077"/>
              <a:gd name="connsiteX0" fmla="*/ 0 w 5143500"/>
              <a:gd name="connsiteY0" fmla="*/ 5143500 h 5166077"/>
              <a:gd name="connsiteX1" fmla="*/ 198495 w 5143500"/>
              <a:gd name="connsiteY1" fmla="*/ 18342 h 5166077"/>
              <a:gd name="connsiteX2" fmla="*/ 2726795 w 5143500"/>
              <a:gd name="connsiteY2" fmla="*/ 0 h 5166077"/>
              <a:gd name="connsiteX3" fmla="*/ 5143500 w 5143500"/>
              <a:gd name="connsiteY3" fmla="*/ 5143500 h 5166077"/>
              <a:gd name="connsiteX4" fmla="*/ 209782 w 5143500"/>
              <a:gd name="connsiteY4" fmla="*/ 5166077 h 5166077"/>
              <a:gd name="connsiteX5" fmla="*/ 0 w 5143500"/>
              <a:gd name="connsiteY5" fmla="*/ 5143500 h 5166077"/>
              <a:gd name="connsiteX0" fmla="*/ 11287 w 4945005"/>
              <a:gd name="connsiteY0" fmla="*/ 5166077 h 5166077"/>
              <a:gd name="connsiteX1" fmla="*/ 0 w 4945005"/>
              <a:gd name="connsiteY1" fmla="*/ 18342 h 5166077"/>
              <a:gd name="connsiteX2" fmla="*/ 2528300 w 4945005"/>
              <a:gd name="connsiteY2" fmla="*/ 0 h 5166077"/>
              <a:gd name="connsiteX3" fmla="*/ 4945005 w 4945005"/>
              <a:gd name="connsiteY3" fmla="*/ 5143500 h 5166077"/>
              <a:gd name="connsiteX4" fmla="*/ 11287 w 4945005"/>
              <a:gd name="connsiteY4" fmla="*/ 5166077 h 516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5005" h="5166077">
                <a:moveTo>
                  <a:pt x="11287" y="5166077"/>
                </a:moveTo>
                <a:cubicBezTo>
                  <a:pt x="7525" y="3450165"/>
                  <a:pt x="3762" y="1734254"/>
                  <a:pt x="0" y="18342"/>
                </a:cubicBezTo>
                <a:lnTo>
                  <a:pt x="2528300" y="0"/>
                </a:lnTo>
                <a:lnTo>
                  <a:pt x="4945005" y="5143500"/>
                </a:lnTo>
                <a:lnTo>
                  <a:pt x="11287" y="5166077"/>
                </a:lnTo>
                <a:close/>
              </a:path>
            </a:pathLst>
          </a:cu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Gill Sans MT" pitchFamily="34" charset="0"/>
            </a:endParaRPr>
          </a:p>
        </p:txBody>
      </p:sp>
      <p:sp>
        <p:nvSpPr>
          <p:cNvPr id="12" name="手繪多邊形 11"/>
          <p:cNvSpPr/>
          <p:nvPr userDrawn="1"/>
        </p:nvSpPr>
        <p:spPr>
          <a:xfrm rot="1500000">
            <a:off x="3274340" y="-361683"/>
            <a:ext cx="228474" cy="5876770"/>
          </a:xfrm>
          <a:custGeom>
            <a:avLst/>
            <a:gdLst>
              <a:gd name="connsiteX0" fmla="*/ 0 w 225024"/>
              <a:gd name="connsiteY0" fmla="*/ 0 h 5940000"/>
              <a:gd name="connsiteX1" fmla="*/ 225024 w 225024"/>
              <a:gd name="connsiteY1" fmla="*/ 0 h 5940000"/>
              <a:gd name="connsiteX2" fmla="*/ 225024 w 225024"/>
              <a:gd name="connsiteY2" fmla="*/ 5940000 h 5940000"/>
              <a:gd name="connsiteX3" fmla="*/ 0 w 225024"/>
              <a:gd name="connsiteY3" fmla="*/ 5940000 h 5940000"/>
              <a:gd name="connsiteX4" fmla="*/ 0 w 225024"/>
              <a:gd name="connsiteY4" fmla="*/ 0 h 5940000"/>
              <a:gd name="connsiteX0" fmla="*/ 9369 w 234393"/>
              <a:gd name="connsiteY0" fmla="*/ 0 h 5940000"/>
              <a:gd name="connsiteX1" fmla="*/ 234393 w 234393"/>
              <a:gd name="connsiteY1" fmla="*/ 0 h 5940000"/>
              <a:gd name="connsiteX2" fmla="*/ 234393 w 234393"/>
              <a:gd name="connsiteY2" fmla="*/ 5940000 h 5940000"/>
              <a:gd name="connsiteX3" fmla="*/ 9369 w 234393"/>
              <a:gd name="connsiteY3" fmla="*/ 5940000 h 5940000"/>
              <a:gd name="connsiteX4" fmla="*/ 0 w 234393"/>
              <a:gd name="connsiteY4" fmla="*/ 159259 h 5940000"/>
              <a:gd name="connsiteX5" fmla="*/ 9369 w 234393"/>
              <a:gd name="connsiteY5" fmla="*/ 0 h 5940000"/>
              <a:gd name="connsiteX0" fmla="*/ 9369 w 234393"/>
              <a:gd name="connsiteY0" fmla="*/ 0 h 5940000"/>
              <a:gd name="connsiteX1" fmla="*/ 234393 w 234393"/>
              <a:gd name="connsiteY1" fmla="*/ 0 h 5940000"/>
              <a:gd name="connsiteX2" fmla="*/ 228474 w 234393"/>
              <a:gd name="connsiteY2" fmla="*/ 63230 h 5940000"/>
              <a:gd name="connsiteX3" fmla="*/ 234393 w 234393"/>
              <a:gd name="connsiteY3" fmla="*/ 5940000 h 5940000"/>
              <a:gd name="connsiteX4" fmla="*/ 9369 w 234393"/>
              <a:gd name="connsiteY4" fmla="*/ 5940000 h 5940000"/>
              <a:gd name="connsiteX5" fmla="*/ 0 w 234393"/>
              <a:gd name="connsiteY5" fmla="*/ 159259 h 5940000"/>
              <a:gd name="connsiteX6" fmla="*/ 9369 w 234393"/>
              <a:gd name="connsiteY6" fmla="*/ 0 h 5940000"/>
              <a:gd name="connsiteX0" fmla="*/ 9369 w 234393"/>
              <a:gd name="connsiteY0" fmla="*/ 0 h 5940000"/>
              <a:gd name="connsiteX1" fmla="*/ 228474 w 234393"/>
              <a:gd name="connsiteY1" fmla="*/ 63230 h 5940000"/>
              <a:gd name="connsiteX2" fmla="*/ 234393 w 234393"/>
              <a:gd name="connsiteY2" fmla="*/ 5940000 h 5940000"/>
              <a:gd name="connsiteX3" fmla="*/ 9369 w 234393"/>
              <a:gd name="connsiteY3" fmla="*/ 5940000 h 5940000"/>
              <a:gd name="connsiteX4" fmla="*/ 0 w 234393"/>
              <a:gd name="connsiteY4" fmla="*/ 159259 h 5940000"/>
              <a:gd name="connsiteX5" fmla="*/ 9369 w 234393"/>
              <a:gd name="connsiteY5" fmla="*/ 0 h 5940000"/>
              <a:gd name="connsiteX0" fmla="*/ 0 w 234393"/>
              <a:gd name="connsiteY0" fmla="*/ 96029 h 5876770"/>
              <a:gd name="connsiteX1" fmla="*/ 228474 w 234393"/>
              <a:gd name="connsiteY1" fmla="*/ 0 h 5876770"/>
              <a:gd name="connsiteX2" fmla="*/ 234393 w 234393"/>
              <a:gd name="connsiteY2" fmla="*/ 5876770 h 5876770"/>
              <a:gd name="connsiteX3" fmla="*/ 9369 w 234393"/>
              <a:gd name="connsiteY3" fmla="*/ 5876770 h 5876770"/>
              <a:gd name="connsiteX4" fmla="*/ 0 w 234393"/>
              <a:gd name="connsiteY4" fmla="*/ 96029 h 5876770"/>
              <a:gd name="connsiteX0" fmla="*/ 0 w 234393"/>
              <a:gd name="connsiteY0" fmla="*/ 96029 h 5876770"/>
              <a:gd name="connsiteX1" fmla="*/ 228474 w 234393"/>
              <a:gd name="connsiteY1" fmla="*/ 0 h 5876770"/>
              <a:gd name="connsiteX2" fmla="*/ 219866 w 234393"/>
              <a:gd name="connsiteY2" fmla="*/ 5773826 h 5876770"/>
              <a:gd name="connsiteX3" fmla="*/ 234393 w 234393"/>
              <a:gd name="connsiteY3" fmla="*/ 5876770 h 5876770"/>
              <a:gd name="connsiteX4" fmla="*/ 9369 w 234393"/>
              <a:gd name="connsiteY4" fmla="*/ 5876770 h 5876770"/>
              <a:gd name="connsiteX5" fmla="*/ 0 w 234393"/>
              <a:gd name="connsiteY5" fmla="*/ 96029 h 5876770"/>
              <a:gd name="connsiteX0" fmla="*/ 0 w 228474"/>
              <a:gd name="connsiteY0" fmla="*/ 96029 h 5876770"/>
              <a:gd name="connsiteX1" fmla="*/ 228474 w 228474"/>
              <a:gd name="connsiteY1" fmla="*/ 0 h 5876770"/>
              <a:gd name="connsiteX2" fmla="*/ 219866 w 228474"/>
              <a:gd name="connsiteY2" fmla="*/ 5773826 h 5876770"/>
              <a:gd name="connsiteX3" fmla="*/ 9369 w 228474"/>
              <a:gd name="connsiteY3" fmla="*/ 5876770 h 5876770"/>
              <a:gd name="connsiteX4" fmla="*/ 0 w 228474"/>
              <a:gd name="connsiteY4" fmla="*/ 96029 h 587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74" h="5876770">
                <a:moveTo>
                  <a:pt x="0" y="96029"/>
                </a:moveTo>
                <a:lnTo>
                  <a:pt x="228474" y="0"/>
                </a:lnTo>
                <a:cubicBezTo>
                  <a:pt x="225605" y="1924609"/>
                  <a:pt x="222735" y="3849217"/>
                  <a:pt x="219866" y="5773826"/>
                </a:cubicBezTo>
                <a:lnTo>
                  <a:pt x="9369" y="5876770"/>
                </a:lnTo>
                <a:lnTo>
                  <a:pt x="0" y="96029"/>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baseline="0">
              <a:solidFill>
                <a:schemeClr val="tx1"/>
              </a:solidFill>
              <a:latin typeface="Gill Sans MT" pitchFamily="34" charset="0"/>
              <a:ea typeface="微軟正黑體" pitchFamily="34" charset="-120"/>
              <a:cs typeface="新細明體" pitchFamily="-65" charset="-120"/>
            </a:endParaRPr>
          </a:p>
        </p:txBody>
      </p:sp>
      <p:sp>
        <p:nvSpPr>
          <p:cNvPr id="11" name="內容版面配置區 16"/>
          <p:cNvSpPr>
            <a:spLocks noGrp="1"/>
          </p:cNvSpPr>
          <p:nvPr>
            <p:ph sz="quarter" idx="22" hasCustomPrompt="1"/>
          </p:nvPr>
        </p:nvSpPr>
        <p:spPr>
          <a:xfrm>
            <a:off x="4436985" y="996575"/>
            <a:ext cx="4455495" cy="3582397"/>
          </a:xfrm>
        </p:spPr>
        <p:txBody>
          <a:bodyPr/>
          <a:lstStyle>
            <a:lvl1pPr marL="180975" indent="-180975">
              <a:buFont typeface="Arial" pitchFamily="34" charset="0"/>
              <a:buChar char="•"/>
              <a:defRPr sz="2000" baseline="0">
                <a:solidFill>
                  <a:schemeClr val="bg1"/>
                </a:solidFill>
                <a:latin typeface="Gill Sans MT" pitchFamily="34" charset="0"/>
                <a:ea typeface="微軟正黑體" pitchFamily="34" charset="-120"/>
              </a:defRPr>
            </a:lvl1pPr>
            <a:lvl2pPr>
              <a:defRPr baseline="0">
                <a:solidFill>
                  <a:srgbClr val="333333"/>
                </a:solidFill>
                <a:latin typeface="Gill Sans MT" pitchFamily="34" charset="0"/>
                <a:ea typeface="微軟正黑體" pitchFamily="34" charset="-120"/>
              </a:defRPr>
            </a:lvl2pPr>
            <a:lvl3pPr>
              <a:defRPr baseline="0">
                <a:solidFill>
                  <a:srgbClr val="333333"/>
                </a:solidFill>
                <a:latin typeface="Gill Sans MT" pitchFamily="34" charset="0"/>
                <a:ea typeface="微軟正黑體" pitchFamily="34" charset="-120"/>
              </a:defRPr>
            </a:lvl3pPr>
          </a:lstStyle>
          <a:p>
            <a:r>
              <a:rPr lang="en-US" altLang="zh-TW" dirty="0"/>
              <a:t>Gill Sans MT</a:t>
            </a:r>
          </a:p>
          <a:p>
            <a:r>
              <a:rPr lang="zh-TW" altLang="en-US" dirty="0"/>
              <a:t>微軟正黑</a:t>
            </a:r>
          </a:p>
        </p:txBody>
      </p:sp>
      <p:sp>
        <p:nvSpPr>
          <p:cNvPr id="14" name="文字版面配置區 12"/>
          <p:cNvSpPr>
            <a:spLocks noGrp="1"/>
          </p:cNvSpPr>
          <p:nvPr>
            <p:ph type="body" sz="quarter" idx="19" hasCustomPrompt="1"/>
          </p:nvPr>
        </p:nvSpPr>
        <p:spPr>
          <a:xfrm>
            <a:off x="530551" y="996575"/>
            <a:ext cx="2421269" cy="1008112"/>
          </a:xfrm>
        </p:spPr>
        <p:txBody>
          <a:bodyPr>
            <a:noAutofit/>
          </a:bodyPr>
          <a:lstStyle>
            <a:lvl1pPr marL="0" marR="0" indent="-342900" algn="l" defTabSz="914400" rtl="0" eaLnBrk="0" fontAlgn="base" latinLnBrk="0" hangingPunct="0">
              <a:lnSpc>
                <a:spcPct val="100000"/>
              </a:lnSpc>
              <a:spcBef>
                <a:spcPct val="0"/>
              </a:spcBef>
              <a:spcAft>
                <a:spcPct val="0"/>
              </a:spcAft>
              <a:buClrTx/>
              <a:buSzTx/>
              <a:buFont typeface="Arial" pitchFamily="34" charset="0"/>
              <a:buNone/>
              <a:tabLst/>
              <a:defRPr kumimoji="1" lang="zh-TW" altLang="en-US" sz="3000" b="1" kern="1200" baseline="0" dirty="0" smtClean="0">
                <a:solidFill>
                  <a:srgbClr val="00698E"/>
                </a:solidFill>
                <a:latin typeface="Gill Sans MT" pitchFamily="34" charset="0"/>
                <a:ea typeface="微軟正黑體" pitchFamily="34" charset="-120"/>
                <a:cs typeface="+mn-cs"/>
              </a:defRPr>
            </a:lvl1pPr>
          </a:lstStyle>
          <a:p>
            <a:pPr lvl="0"/>
            <a:r>
              <a:rPr lang="zh-TW" altLang="en-US" dirty="0"/>
              <a:t>分隔頁</a:t>
            </a:r>
          </a:p>
          <a:p>
            <a:pPr lvl="0"/>
            <a:r>
              <a:rPr lang="en-US" altLang="zh-TW" dirty="0"/>
              <a:t>Divider </a:t>
            </a:r>
          </a:p>
          <a:p>
            <a:pPr lvl="0"/>
            <a:r>
              <a:rPr lang="en-US" altLang="zh-TW" dirty="0"/>
              <a:t>Title</a:t>
            </a:r>
          </a:p>
        </p:txBody>
      </p:sp>
      <p:sp>
        <p:nvSpPr>
          <p:cNvPr id="8"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自訂版面配置">
    <p:spTree>
      <p:nvGrpSpPr>
        <p:cNvPr id="1" name=""/>
        <p:cNvGrpSpPr/>
        <p:nvPr/>
      </p:nvGrpSpPr>
      <p:grpSpPr>
        <a:xfrm>
          <a:off x="0" y="0"/>
          <a:ext cx="0" cy="0"/>
          <a:chOff x="0" y="0"/>
          <a:chExt cx="0" cy="0"/>
        </a:xfrm>
      </p:grpSpPr>
      <p:sp>
        <p:nvSpPr>
          <p:cNvPr id="10" name="手繪多邊形 9"/>
          <p:cNvSpPr/>
          <p:nvPr userDrawn="1"/>
        </p:nvSpPr>
        <p:spPr>
          <a:xfrm>
            <a:off x="1" y="4731988"/>
            <a:ext cx="9144000" cy="22502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0" fmla="*/ 0 w 10000"/>
              <a:gd name="connsiteY0" fmla="*/ 10162 h 10162"/>
              <a:gd name="connsiteX1" fmla="*/ 0 w 10000"/>
              <a:gd name="connsiteY1" fmla="*/ 0 h 10162"/>
              <a:gd name="connsiteX2" fmla="*/ 10000 w 10000"/>
              <a:gd name="connsiteY2" fmla="*/ 162 h 10162"/>
              <a:gd name="connsiteX3" fmla="*/ 10000 w 10000"/>
              <a:gd name="connsiteY3" fmla="*/ 10162 h 10162"/>
              <a:gd name="connsiteX4" fmla="*/ 0 w 10000"/>
              <a:gd name="connsiteY4" fmla="*/ 10162 h 1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2">
                <a:moveTo>
                  <a:pt x="0" y="10162"/>
                </a:moveTo>
                <a:lnTo>
                  <a:pt x="0" y="0"/>
                </a:lnTo>
                <a:lnTo>
                  <a:pt x="10000" y="162"/>
                </a:lnTo>
                <a:lnTo>
                  <a:pt x="10000" y="10162"/>
                </a:lnTo>
                <a:lnTo>
                  <a:pt x="0" y="10162"/>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zh-TW" altLang="en-US" sz="1800">
              <a:solidFill>
                <a:schemeClr val="tx1"/>
              </a:solidFill>
              <a:latin typeface="Gill Sans MT" pitchFamily="34" charset="0"/>
              <a:ea typeface="微軟正黑體" pitchFamily="34" charset="-120"/>
              <a:cs typeface="新細明體" pitchFamily="-65" charset="-120"/>
            </a:endParaRPr>
          </a:p>
        </p:txBody>
      </p:sp>
      <p:pic>
        <p:nvPicPr>
          <p:cNvPr id="11" name="Picture 2" descr="\\Auhqfs01\agm006$\Corpcom\Library\CIS\AUO\Logo Combination\AUO only\企業標誌 AUO only [轉換].png"/>
          <p:cNvPicPr>
            <a:picLocks noChangeAspect="1" noChangeArrowheads="1"/>
          </p:cNvPicPr>
          <p:nvPr userDrawn="1"/>
        </p:nvPicPr>
        <p:blipFill>
          <a:blip r:embed="rId2" cstate="print"/>
          <a:srcRect/>
          <a:stretch>
            <a:fillRect/>
          </a:stretch>
        </p:blipFill>
        <p:spPr bwMode="auto">
          <a:xfrm>
            <a:off x="7609090" y="321500"/>
            <a:ext cx="1148376" cy="405045"/>
          </a:xfrm>
          <a:prstGeom prst="rect">
            <a:avLst/>
          </a:prstGeom>
          <a:noFill/>
        </p:spPr>
      </p:pic>
      <p:pic>
        <p:nvPicPr>
          <p:cNvPr id="12" name="Picture 21" descr="Y:\暫放區\TOM\簡英.jpg"/>
          <p:cNvPicPr>
            <a:picLocks noChangeAspect="1" noChangeArrowheads="1"/>
          </p:cNvPicPr>
          <p:nvPr userDrawn="1"/>
        </p:nvPicPr>
        <p:blipFill>
          <a:blip r:embed="rId3" cstate="print"/>
          <a:stretch>
            <a:fillRect/>
          </a:stretch>
        </p:blipFill>
        <p:spPr bwMode="auto">
          <a:xfrm>
            <a:off x="1216259" y="1626645"/>
            <a:ext cx="6711483" cy="1800200"/>
          </a:xfrm>
          <a:prstGeom prst="rect">
            <a:avLst/>
          </a:prstGeom>
          <a:noFill/>
          <a:ln w="9525">
            <a:noFill/>
            <a:miter lim="800000"/>
            <a:headEnd/>
            <a:tailEnd/>
          </a:ln>
        </p:spPr>
      </p:pic>
      <p:sp>
        <p:nvSpPr>
          <p:cNvPr id="13" name="頁尾版面配置區 7"/>
          <p:cNvSpPr>
            <a:spLocks noGrp="1"/>
          </p:cNvSpPr>
          <p:nvPr>
            <p:ph type="ftr" sz="quarter" idx="25"/>
          </p:nvPr>
        </p:nvSpPr>
        <p:spPr>
          <a:xfrm>
            <a:off x="5427095" y="4767264"/>
            <a:ext cx="2895600" cy="273844"/>
          </a:xfrm>
          <a:prstGeom prst="rect">
            <a:avLst/>
          </a:prstGeom>
        </p:spPr>
        <p:txBody>
          <a:bodyPr/>
          <a:lstStyle>
            <a:lvl1pPr>
              <a:defRPr>
                <a:solidFill>
                  <a:schemeClr val="bg1">
                    <a:lumMod val="50000"/>
                  </a:schemeClr>
                </a:solidFill>
              </a:defRPr>
            </a:lvl1pPr>
          </a:lstStyle>
          <a:p>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23" name="標題 110"/>
          <p:cNvSpPr txBox="1">
            <a:spLocks/>
          </p:cNvSpPr>
          <p:nvPr userDrawn="1"/>
        </p:nvSpPr>
        <p:spPr>
          <a:xfrm>
            <a:off x="527865" y="231490"/>
            <a:ext cx="7284495" cy="1170130"/>
          </a:xfrm>
          <a:prstGeom prst="rect">
            <a:avLst/>
          </a:prstGeom>
        </p:spPr>
        <p:txBody>
          <a:bodyPr vert="horz" lIns="91440" tIns="45720" rIns="91440" bIns="45720" rtlCol="0" anchor="t"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3200" b="1" i="0" u="none" strike="noStrike" kern="1200" cap="none" spc="0" normalizeH="0" baseline="0" noProof="0" dirty="0">
                <a:ln>
                  <a:noFill/>
                </a:ln>
                <a:solidFill>
                  <a:schemeClr val="tx1">
                    <a:lumMod val="75000"/>
                    <a:lumOff val="25000"/>
                  </a:schemeClr>
                </a:solidFill>
                <a:effectLst/>
                <a:uLnTx/>
                <a:uFillTx/>
                <a:latin typeface="Gill Sans MT" pitchFamily="34" charset="0"/>
                <a:ea typeface="微軟正黑體" pitchFamily="34" charset="-120"/>
                <a:cs typeface="+mj-cs"/>
              </a:rPr>
              <a:t>適用色盤</a:t>
            </a:r>
          </a:p>
        </p:txBody>
      </p:sp>
      <p:sp>
        <p:nvSpPr>
          <p:cNvPr id="5" name="頁尾版面配置區 4"/>
          <p:cNvSpPr>
            <a:spLocks noGrp="1"/>
          </p:cNvSpPr>
          <p:nvPr>
            <p:ph type="ftr" sz="quarter" idx="12"/>
          </p:nvPr>
        </p:nvSpPr>
        <p:spPr/>
        <p:txBody>
          <a:bodyPr/>
          <a:lstStyle/>
          <a:p>
            <a:endParaRPr lang="zh-TW" altLang="en-US" dirty="0"/>
          </a:p>
        </p:txBody>
      </p:sp>
      <p:grpSp>
        <p:nvGrpSpPr>
          <p:cNvPr id="6" name="群組 5"/>
          <p:cNvGrpSpPr/>
          <p:nvPr userDrawn="1"/>
        </p:nvGrpSpPr>
        <p:grpSpPr>
          <a:xfrm>
            <a:off x="657225" y="3786885"/>
            <a:ext cx="2474395" cy="619125"/>
            <a:chOff x="657225" y="3786885"/>
            <a:chExt cx="2474395" cy="619125"/>
          </a:xfrm>
        </p:grpSpPr>
        <p:sp>
          <p:nvSpPr>
            <p:cNvPr id="7" name="矩形 6"/>
            <p:cNvSpPr/>
            <p:nvPr/>
          </p:nvSpPr>
          <p:spPr>
            <a:xfrm>
              <a:off x="657225" y="3786885"/>
              <a:ext cx="978347" cy="593252"/>
            </a:xfrm>
            <a:prstGeom prst="rect">
              <a:avLst/>
            </a:prstGeom>
            <a:solidFill>
              <a:srgbClr val="2772E1"/>
            </a:solidFill>
            <a:ln w="38100">
              <a:solidFill>
                <a:srgbClr val="2772E1"/>
              </a:solidFill>
              <a:round/>
              <a:headEnd/>
              <a:tailEnd/>
            </a:ln>
          </p:spPr>
          <p:txBody>
            <a:bodyPr/>
            <a:lstStyle/>
            <a:p>
              <a:pPr algn="ctr"/>
              <a:endParaRPr lang="zh-TW" altLang="en-US" b="1" dirty="0">
                <a:solidFill>
                  <a:schemeClr val="bg1"/>
                </a:solidFill>
                <a:latin typeface="Gill Sans MT" pitchFamily="34" charset="0"/>
                <a:ea typeface="微軟正黑體" pitchFamily="34" charset="-120"/>
              </a:endParaRPr>
            </a:p>
          </p:txBody>
        </p:sp>
        <p:pic>
          <p:nvPicPr>
            <p:cNvPr id="8" name="Picture 6"/>
            <p:cNvPicPr>
              <a:picLocks noChangeAspect="1" noChangeArrowheads="1"/>
            </p:cNvPicPr>
            <p:nvPr/>
          </p:nvPicPr>
          <p:blipFill>
            <a:blip r:embed="rId2" cstate="print"/>
            <a:srcRect/>
            <a:stretch>
              <a:fillRect/>
            </a:stretch>
          </p:blipFill>
          <p:spPr bwMode="auto">
            <a:xfrm>
              <a:off x="1826695" y="3786885"/>
              <a:ext cx="1304925" cy="619125"/>
            </a:xfrm>
            <a:prstGeom prst="rect">
              <a:avLst/>
            </a:prstGeom>
            <a:noFill/>
            <a:ln w="9525">
              <a:noFill/>
              <a:miter lim="800000"/>
              <a:headEnd/>
              <a:tailEnd/>
            </a:ln>
          </p:spPr>
        </p:pic>
      </p:grpSp>
      <p:grpSp>
        <p:nvGrpSpPr>
          <p:cNvPr id="9" name="群組 8"/>
          <p:cNvGrpSpPr/>
          <p:nvPr userDrawn="1"/>
        </p:nvGrpSpPr>
        <p:grpSpPr>
          <a:xfrm>
            <a:off x="657225" y="1125705"/>
            <a:ext cx="6955845" cy="638175"/>
            <a:chOff x="657225" y="1125705"/>
            <a:chExt cx="6955845" cy="638175"/>
          </a:xfrm>
        </p:grpSpPr>
        <p:sp>
          <p:nvSpPr>
            <p:cNvPr id="10" name="矩形 9"/>
            <p:cNvSpPr/>
            <p:nvPr/>
          </p:nvSpPr>
          <p:spPr>
            <a:xfrm>
              <a:off x="657225" y="1125705"/>
              <a:ext cx="978346" cy="593252"/>
            </a:xfrm>
            <a:prstGeom prst="rect">
              <a:avLst/>
            </a:prstGeom>
            <a:solidFill>
              <a:schemeClr val="bg1">
                <a:lumMod val="65000"/>
              </a:schemeClr>
            </a:solidFill>
            <a:ln w="38100">
              <a:solidFill>
                <a:schemeClr val="bg1">
                  <a:lumMod val="65000"/>
                </a:schemeClr>
              </a:solidFill>
              <a:round/>
              <a:headEnd/>
              <a:tailEnd/>
            </a:ln>
          </p:spPr>
          <p:txBody>
            <a:bodyPr/>
            <a:lstStyle/>
            <a:p>
              <a:pPr algn="ctr"/>
              <a:endParaRPr lang="zh-TW" altLang="en-US" b="1" dirty="0">
                <a:solidFill>
                  <a:schemeClr val="bg1"/>
                </a:solidFill>
                <a:latin typeface="Gill Sans MT" pitchFamily="34" charset="0"/>
                <a:ea typeface="微軟正黑體" pitchFamily="34" charset="-120"/>
              </a:endParaRPr>
            </a:p>
          </p:txBody>
        </p:sp>
        <p:sp>
          <p:nvSpPr>
            <p:cNvPr id="11" name="矩形 10"/>
            <p:cNvSpPr/>
            <p:nvPr/>
          </p:nvSpPr>
          <p:spPr>
            <a:xfrm>
              <a:off x="5157065" y="1125705"/>
              <a:ext cx="978345" cy="593252"/>
            </a:xfrm>
            <a:prstGeom prst="rect">
              <a:avLst/>
            </a:prstGeom>
            <a:solidFill>
              <a:srgbClr val="F75B66"/>
            </a:solidFill>
            <a:ln w="38100">
              <a:solidFill>
                <a:srgbClr val="F75B66"/>
              </a:solidFill>
              <a:round/>
              <a:headEnd/>
              <a:tailEnd/>
            </a:ln>
          </p:spPr>
          <p:txBody>
            <a:bodyPr/>
            <a:lstStyle/>
            <a:p>
              <a:pPr algn="ctr"/>
              <a:endParaRPr lang="zh-TW" altLang="en-US" b="1" dirty="0">
                <a:solidFill>
                  <a:schemeClr val="bg1"/>
                </a:solidFill>
              </a:endParaRPr>
            </a:p>
          </p:txBody>
        </p:sp>
        <p:pic>
          <p:nvPicPr>
            <p:cNvPr id="12" name="Picture 4"/>
            <p:cNvPicPr>
              <a:picLocks noChangeAspect="1" noChangeArrowheads="1"/>
            </p:cNvPicPr>
            <p:nvPr/>
          </p:nvPicPr>
          <p:blipFill>
            <a:blip r:embed="rId3" cstate="print"/>
            <a:srcRect/>
            <a:stretch>
              <a:fillRect/>
            </a:stretch>
          </p:blipFill>
          <p:spPr bwMode="auto">
            <a:xfrm>
              <a:off x="1826695" y="1125705"/>
              <a:ext cx="1304925" cy="638175"/>
            </a:xfrm>
            <a:prstGeom prst="rect">
              <a:avLst/>
            </a:prstGeom>
            <a:noFill/>
            <a:ln w="9525">
              <a:noFill/>
              <a:miter lim="800000"/>
              <a:headEnd/>
              <a:tailEnd/>
            </a:ln>
          </p:spPr>
        </p:pic>
        <p:pic>
          <p:nvPicPr>
            <p:cNvPr id="13" name="Picture 7"/>
            <p:cNvPicPr>
              <a:picLocks noChangeAspect="1" noChangeArrowheads="1"/>
            </p:cNvPicPr>
            <p:nvPr/>
          </p:nvPicPr>
          <p:blipFill>
            <a:blip r:embed="rId4" cstate="print"/>
            <a:srcRect/>
            <a:stretch>
              <a:fillRect/>
            </a:stretch>
          </p:blipFill>
          <p:spPr bwMode="auto">
            <a:xfrm>
              <a:off x="6327195" y="1125705"/>
              <a:ext cx="1285875" cy="619125"/>
            </a:xfrm>
            <a:prstGeom prst="rect">
              <a:avLst/>
            </a:prstGeom>
            <a:noFill/>
            <a:ln w="9525">
              <a:noFill/>
              <a:miter lim="800000"/>
              <a:headEnd/>
              <a:tailEnd/>
            </a:ln>
          </p:spPr>
        </p:pic>
      </p:grpSp>
      <p:grpSp>
        <p:nvGrpSpPr>
          <p:cNvPr id="14" name="群組 13"/>
          <p:cNvGrpSpPr/>
          <p:nvPr userDrawn="1"/>
        </p:nvGrpSpPr>
        <p:grpSpPr>
          <a:xfrm>
            <a:off x="657225" y="2019115"/>
            <a:ext cx="6965370" cy="619125"/>
            <a:chOff x="657225" y="1807245"/>
            <a:chExt cx="6965370" cy="619125"/>
          </a:xfrm>
        </p:grpSpPr>
        <p:sp>
          <p:nvSpPr>
            <p:cNvPr id="15" name="矩形 14"/>
            <p:cNvSpPr/>
            <p:nvPr/>
          </p:nvSpPr>
          <p:spPr>
            <a:xfrm>
              <a:off x="5157065" y="1807245"/>
              <a:ext cx="978346" cy="593252"/>
            </a:xfrm>
            <a:prstGeom prst="rect">
              <a:avLst/>
            </a:prstGeom>
            <a:solidFill>
              <a:srgbClr val="F1AC01"/>
            </a:solidFill>
            <a:ln w="38100">
              <a:solidFill>
                <a:srgbClr val="F1AC01"/>
              </a:solidFill>
              <a:round/>
              <a:headEnd/>
              <a:tailEnd/>
            </a:ln>
          </p:spPr>
          <p:txBody>
            <a:bodyPr/>
            <a:lstStyle/>
            <a:p>
              <a:pPr algn="ctr"/>
              <a:endParaRPr lang="zh-TW" altLang="en-US" b="1" dirty="0">
                <a:solidFill>
                  <a:schemeClr val="bg1"/>
                </a:solidFill>
                <a:latin typeface="Gill Sans MT" pitchFamily="34" charset="0"/>
                <a:ea typeface="微軟正黑體" pitchFamily="34" charset="-120"/>
              </a:endParaRPr>
            </a:p>
          </p:txBody>
        </p:sp>
        <p:sp>
          <p:nvSpPr>
            <p:cNvPr id="16" name="矩形 15"/>
            <p:cNvSpPr/>
            <p:nvPr/>
          </p:nvSpPr>
          <p:spPr>
            <a:xfrm>
              <a:off x="657225" y="1807245"/>
              <a:ext cx="978346" cy="593252"/>
            </a:xfrm>
            <a:prstGeom prst="rect">
              <a:avLst/>
            </a:prstGeom>
            <a:solidFill>
              <a:srgbClr val="5B5245"/>
            </a:solidFill>
            <a:ln w="38100">
              <a:solidFill>
                <a:srgbClr val="5B5245"/>
              </a:solidFill>
              <a:round/>
              <a:headEnd/>
              <a:tailEnd/>
            </a:ln>
          </p:spPr>
          <p:txBody>
            <a:bodyPr/>
            <a:lstStyle/>
            <a:p>
              <a:pPr algn="ctr"/>
              <a:endParaRPr lang="zh-TW" altLang="en-US" b="1" dirty="0">
                <a:solidFill>
                  <a:schemeClr val="bg1"/>
                </a:solidFill>
                <a:latin typeface="Gill Sans MT" pitchFamily="34" charset="0"/>
                <a:ea typeface="微軟正黑體" pitchFamily="34" charset="-120"/>
              </a:endParaRPr>
            </a:p>
          </p:txBody>
        </p:sp>
        <p:pic>
          <p:nvPicPr>
            <p:cNvPr id="17" name="Picture 3"/>
            <p:cNvPicPr>
              <a:picLocks noChangeAspect="1" noChangeArrowheads="1"/>
            </p:cNvPicPr>
            <p:nvPr/>
          </p:nvPicPr>
          <p:blipFill>
            <a:blip r:embed="rId5" cstate="print"/>
            <a:srcRect/>
            <a:stretch>
              <a:fillRect/>
            </a:stretch>
          </p:blipFill>
          <p:spPr bwMode="auto">
            <a:xfrm>
              <a:off x="1826695" y="1807245"/>
              <a:ext cx="1304925" cy="619125"/>
            </a:xfrm>
            <a:prstGeom prst="rect">
              <a:avLst/>
            </a:prstGeom>
            <a:noFill/>
            <a:ln w="9525">
              <a:noFill/>
              <a:miter lim="800000"/>
              <a:headEnd/>
              <a:tailEnd/>
            </a:ln>
          </p:spPr>
        </p:pic>
        <p:pic>
          <p:nvPicPr>
            <p:cNvPr id="18" name="Picture 8"/>
            <p:cNvPicPr>
              <a:picLocks noChangeAspect="1" noChangeArrowheads="1"/>
            </p:cNvPicPr>
            <p:nvPr/>
          </p:nvPicPr>
          <p:blipFill>
            <a:blip r:embed="rId6" cstate="print"/>
            <a:srcRect/>
            <a:stretch>
              <a:fillRect/>
            </a:stretch>
          </p:blipFill>
          <p:spPr bwMode="auto">
            <a:xfrm>
              <a:off x="6327195" y="1807245"/>
              <a:ext cx="1295400" cy="619125"/>
            </a:xfrm>
            <a:prstGeom prst="rect">
              <a:avLst/>
            </a:prstGeom>
            <a:noFill/>
            <a:ln w="9525">
              <a:noFill/>
              <a:miter lim="800000"/>
              <a:headEnd/>
              <a:tailEnd/>
            </a:ln>
          </p:spPr>
        </p:pic>
      </p:grpSp>
      <p:sp>
        <p:nvSpPr>
          <p:cNvPr id="19" name="矩形 18"/>
          <p:cNvSpPr/>
          <p:nvPr userDrawn="1"/>
        </p:nvSpPr>
        <p:spPr>
          <a:xfrm>
            <a:off x="657225" y="2893475"/>
            <a:ext cx="978346" cy="593252"/>
          </a:xfrm>
          <a:prstGeom prst="rect">
            <a:avLst/>
          </a:prstGeom>
          <a:solidFill>
            <a:srgbClr val="449E9A"/>
          </a:solidFill>
          <a:ln w="38100">
            <a:solidFill>
              <a:srgbClr val="449E9A"/>
            </a:solidFill>
            <a:round/>
            <a:headEnd/>
            <a:tailEnd/>
          </a:ln>
        </p:spPr>
        <p:txBody>
          <a:bodyPr/>
          <a:lstStyle/>
          <a:p>
            <a:pPr algn="ctr"/>
            <a:endParaRPr lang="zh-TW" altLang="en-US" b="1" dirty="0">
              <a:solidFill>
                <a:schemeClr val="bg1"/>
              </a:solidFill>
            </a:endParaRPr>
          </a:p>
        </p:txBody>
      </p:sp>
      <p:sp>
        <p:nvSpPr>
          <p:cNvPr id="20" name="矩形 19"/>
          <p:cNvSpPr/>
          <p:nvPr userDrawn="1"/>
        </p:nvSpPr>
        <p:spPr>
          <a:xfrm>
            <a:off x="5157065" y="2893475"/>
            <a:ext cx="978346" cy="593252"/>
          </a:xfrm>
          <a:prstGeom prst="rect">
            <a:avLst/>
          </a:prstGeom>
          <a:solidFill>
            <a:schemeClr val="bg2">
              <a:lumMod val="50000"/>
            </a:schemeClr>
          </a:solidFill>
          <a:ln w="38100">
            <a:noFill/>
            <a:round/>
            <a:headEnd/>
            <a:tailEnd/>
          </a:ln>
        </p:spPr>
        <p:txBody>
          <a:bodyPr/>
          <a:lstStyle/>
          <a:p>
            <a:pPr algn="ctr"/>
            <a:endParaRPr lang="zh-TW" altLang="en-US" sz="1100" b="1" dirty="0">
              <a:solidFill>
                <a:schemeClr val="bg1"/>
              </a:solidFill>
            </a:endParaRPr>
          </a:p>
        </p:txBody>
      </p:sp>
      <p:pic>
        <p:nvPicPr>
          <p:cNvPr id="21" name="Picture 5"/>
          <p:cNvPicPr>
            <a:picLocks noChangeAspect="1" noChangeArrowheads="1"/>
          </p:cNvPicPr>
          <p:nvPr userDrawn="1"/>
        </p:nvPicPr>
        <p:blipFill>
          <a:blip r:embed="rId7" cstate="print"/>
          <a:srcRect/>
          <a:stretch>
            <a:fillRect/>
          </a:stretch>
        </p:blipFill>
        <p:spPr bwMode="auto">
          <a:xfrm>
            <a:off x="1826695" y="2893475"/>
            <a:ext cx="1304925" cy="628650"/>
          </a:xfrm>
          <a:prstGeom prst="rect">
            <a:avLst/>
          </a:prstGeom>
          <a:noFill/>
          <a:ln w="9525">
            <a:noFill/>
            <a:miter lim="800000"/>
            <a:headEnd/>
            <a:tailEnd/>
          </a:ln>
        </p:spPr>
      </p:pic>
      <p:pic>
        <p:nvPicPr>
          <p:cNvPr id="22" name="Picture 9"/>
          <p:cNvPicPr>
            <a:picLocks noChangeAspect="1" noChangeArrowheads="1"/>
          </p:cNvPicPr>
          <p:nvPr userDrawn="1"/>
        </p:nvPicPr>
        <p:blipFill>
          <a:blip r:embed="rId8" cstate="print"/>
          <a:srcRect/>
          <a:stretch>
            <a:fillRect/>
          </a:stretch>
        </p:blipFill>
        <p:spPr bwMode="auto">
          <a:xfrm>
            <a:off x="6327195" y="2893475"/>
            <a:ext cx="1304925" cy="638175"/>
          </a:xfrm>
          <a:prstGeom prst="rect">
            <a:avLst/>
          </a:prstGeom>
          <a:noFill/>
          <a:ln w="9525">
            <a:noFill/>
            <a:miter lim="800000"/>
            <a:headEnd/>
            <a:tailEnd/>
          </a:ln>
        </p:spPr>
      </p:pic>
      <p:pic>
        <p:nvPicPr>
          <p:cNvPr id="24" name="Picture 11"/>
          <p:cNvPicPr>
            <a:picLocks noChangeAspect="1" noChangeArrowheads="1"/>
          </p:cNvPicPr>
          <p:nvPr userDrawn="1"/>
        </p:nvPicPr>
        <p:blipFill>
          <a:blip r:embed="rId9" cstate="print"/>
          <a:srcRect/>
          <a:stretch>
            <a:fillRect/>
          </a:stretch>
        </p:blipFill>
        <p:spPr bwMode="auto">
          <a:xfrm>
            <a:off x="6417205" y="3741880"/>
            <a:ext cx="1295400" cy="628650"/>
          </a:xfrm>
          <a:prstGeom prst="rect">
            <a:avLst/>
          </a:prstGeom>
          <a:noFill/>
          <a:ln w="9525">
            <a:noFill/>
            <a:miter lim="800000"/>
            <a:headEnd/>
            <a:tailEnd/>
          </a:ln>
        </p:spPr>
      </p:pic>
      <p:sp>
        <p:nvSpPr>
          <p:cNvPr id="25" name="矩形 24"/>
          <p:cNvSpPr/>
          <p:nvPr userDrawn="1"/>
        </p:nvSpPr>
        <p:spPr>
          <a:xfrm>
            <a:off x="5427095" y="3876895"/>
            <a:ext cx="529312" cy="307777"/>
          </a:xfrm>
          <a:prstGeom prst="rect">
            <a:avLst/>
          </a:prstGeom>
        </p:spPr>
        <p:txBody>
          <a:bodyPr wrap="none">
            <a:spAutoFit/>
          </a:bodyPr>
          <a:lstStyle/>
          <a:p>
            <a:r>
              <a:rPr lang="en-US" altLang="zh-TW" dirty="0">
                <a:solidFill>
                  <a:schemeClr val="tx1">
                    <a:lumMod val="75000"/>
                    <a:lumOff val="25000"/>
                  </a:schemeClr>
                </a:solidFill>
              </a:rPr>
              <a:t>TXT</a:t>
            </a:r>
            <a:endParaRPr lang="zh-TW" altLang="en-US" dirty="0">
              <a:solidFill>
                <a:schemeClr val="tx1">
                  <a:lumMod val="75000"/>
                  <a:lumOff val="25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527865" y="231490"/>
            <a:ext cx="7464515" cy="1170130"/>
          </a:xfrm>
          <a:prstGeom prst="rect">
            <a:avLst/>
          </a:prstGeom>
        </p:spPr>
        <p:txBody>
          <a:bodyPr vert="horz" lIns="91440" tIns="45720" rIns="91440" bIns="45720" rtlCol="0" anchor="t" anchorCtr="0">
            <a:normAutofit/>
          </a:bodyPr>
          <a:lstStyle/>
          <a:p>
            <a:r>
              <a:rPr lang="en-US" altLang="zh-TW" dirty="0"/>
              <a:t>Content</a:t>
            </a:r>
            <a:br>
              <a:rPr lang="en-US" altLang="zh-TW" dirty="0"/>
            </a:br>
            <a:r>
              <a:rPr lang="en-US" altLang="zh-TW" dirty="0"/>
              <a:t>Gill Sans MT or </a:t>
            </a:r>
            <a:r>
              <a:rPr lang="zh-TW" altLang="en-US" dirty="0"/>
              <a:t>微軟正黑</a:t>
            </a:r>
          </a:p>
        </p:txBody>
      </p:sp>
      <p:sp>
        <p:nvSpPr>
          <p:cNvPr id="3" name="文字版面配置區 2"/>
          <p:cNvSpPr>
            <a:spLocks noGrp="1"/>
          </p:cNvSpPr>
          <p:nvPr>
            <p:ph type="body" idx="1"/>
          </p:nvPr>
        </p:nvSpPr>
        <p:spPr>
          <a:xfrm>
            <a:off x="521549" y="1491630"/>
            <a:ext cx="8415935" cy="3465385"/>
          </a:xfrm>
          <a:prstGeom prst="rect">
            <a:avLst/>
          </a:prstGeom>
        </p:spPr>
        <p:txBody>
          <a:bodyPr vert="horz" lIns="91440" tIns="45720" rIns="91440" bIns="45720" rtlCol="0">
            <a:normAutofit/>
          </a:bodyPr>
          <a:lstStyle/>
          <a:p>
            <a:pPr lvl="0"/>
            <a:r>
              <a:rPr lang="en-US" altLang="zh-TW" dirty="0"/>
              <a:t>Gill Sans MT </a:t>
            </a:r>
          </a:p>
          <a:p>
            <a:pPr lvl="0"/>
            <a:r>
              <a:rPr lang="zh-TW" altLang="en-US" dirty="0"/>
              <a:t>微軟正黑</a:t>
            </a:r>
          </a:p>
        </p:txBody>
      </p:sp>
      <p:sp>
        <p:nvSpPr>
          <p:cNvPr id="7" name="手繪多邊形 6"/>
          <p:cNvSpPr/>
          <p:nvPr userDrawn="1"/>
        </p:nvSpPr>
        <p:spPr>
          <a:xfrm rot="16200000" flipV="1">
            <a:off x="-208637" y="221384"/>
            <a:ext cx="989070" cy="38129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000" y="0"/>
                </a:lnTo>
                <a:lnTo>
                  <a:pt x="10000" y="0"/>
                </a:lnTo>
                <a:lnTo>
                  <a:pt x="10000" y="10000"/>
                </a:lnTo>
                <a:lnTo>
                  <a:pt x="0" y="10000"/>
                </a:lnTo>
                <a:close/>
              </a:path>
            </a:pathLst>
          </a:custGeom>
          <a:gradFill flip="none" rotWithShape="1">
            <a:gsLst>
              <a:gs pos="32000">
                <a:srgbClr val="0F8AB1"/>
              </a:gs>
              <a:gs pos="70000">
                <a:srgbClr val="1E4B70"/>
              </a:gs>
            </a:gsLst>
            <a:path path="circle">
              <a:fillToRect r="100000" b="100000"/>
            </a:path>
            <a:tileRect l="-100000" t="-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1" fontAlgn="base" hangingPunct="1">
              <a:spcBef>
                <a:spcPct val="0"/>
              </a:spcBef>
              <a:spcAft>
                <a:spcPct val="0"/>
              </a:spcAft>
            </a:pPr>
            <a:endParaRPr kumimoji="1" lang="zh-TW" altLang="en-US" sz="1800" kern="1200">
              <a:solidFill>
                <a:schemeClr val="tx1"/>
              </a:solidFill>
              <a:latin typeface="Gill Sans MT" pitchFamily="34" charset="0"/>
              <a:ea typeface="微軟正黑體" pitchFamily="34" charset="-120"/>
              <a:cs typeface="新細明體" pitchFamily="-65" charset="-120"/>
            </a:endParaRPr>
          </a:p>
        </p:txBody>
      </p:sp>
      <p:pic>
        <p:nvPicPr>
          <p:cNvPr id="8" name="Picture 16" descr="C:\Documents and Settings\tomcctang\桌面\auo.png"/>
          <p:cNvPicPr>
            <a:picLocks noChangeAspect="1" noChangeArrowheads="1"/>
          </p:cNvPicPr>
          <p:nvPr userDrawn="1"/>
        </p:nvPicPr>
        <p:blipFill>
          <a:blip r:embed="rId11" cstate="print"/>
          <a:srcRect/>
          <a:stretch>
            <a:fillRect/>
          </a:stretch>
        </p:blipFill>
        <p:spPr bwMode="auto">
          <a:xfrm>
            <a:off x="8043863" y="285750"/>
            <a:ext cx="814387" cy="288925"/>
          </a:xfrm>
          <a:prstGeom prst="rect">
            <a:avLst/>
          </a:prstGeom>
          <a:noFill/>
          <a:ln w="9525">
            <a:noFill/>
            <a:miter lim="800000"/>
            <a:headEnd/>
            <a:tailEnd/>
          </a:ln>
        </p:spPr>
      </p:pic>
      <p:sp>
        <p:nvSpPr>
          <p:cNvPr id="9" name="文字方塊 8"/>
          <p:cNvSpPr txBox="1">
            <a:spLocks noChangeArrowheads="1"/>
          </p:cNvSpPr>
          <p:nvPr userDrawn="1"/>
        </p:nvSpPr>
        <p:spPr bwMode="auto">
          <a:xfrm>
            <a:off x="602940" y="4983192"/>
            <a:ext cx="3429000" cy="160337"/>
          </a:xfrm>
          <a:prstGeom prst="rect">
            <a:avLst/>
          </a:prstGeom>
          <a:noFill/>
          <a:ln w="9525">
            <a:noFill/>
            <a:miter lim="800000"/>
            <a:headEnd/>
            <a:tailEnd/>
          </a:ln>
        </p:spPr>
        <p:txBody>
          <a:bodyPr lIns="72000" rIns="72000" anchor="b"/>
          <a:lstStyle/>
          <a:p>
            <a:pPr eaLnBrk="1" hangingPunct="1">
              <a:lnSpc>
                <a:spcPct val="80000"/>
              </a:lnSpc>
              <a:defRPr/>
            </a:pPr>
            <a:r>
              <a:rPr kumimoji="0" lang="en-US" altLang="zh-TW" sz="500" dirty="0">
                <a:solidFill>
                  <a:schemeClr val="bg1">
                    <a:lumMod val="50000"/>
                  </a:schemeClr>
                </a:solidFill>
                <a:latin typeface="Gill Sans MT" pitchFamily="34" charset="0"/>
                <a:ea typeface="微軟正黑體" pitchFamily="34" charset="-120"/>
                <a:cs typeface="Times New Roman" pitchFamily="18" charset="0"/>
                <a:sym typeface="Symbol" pitchFamily="18" charset="2"/>
              </a:rPr>
              <a:t>© 2020 AU </a:t>
            </a:r>
            <a:r>
              <a:rPr kumimoji="0" lang="en-US" altLang="zh-TW" sz="500" dirty="0" err="1">
                <a:solidFill>
                  <a:schemeClr val="bg1">
                    <a:lumMod val="50000"/>
                  </a:schemeClr>
                </a:solidFill>
                <a:latin typeface="Gill Sans MT" pitchFamily="34" charset="0"/>
                <a:ea typeface="微軟正黑體" pitchFamily="34" charset="-120"/>
                <a:cs typeface="Times New Roman" pitchFamily="18" charset="0"/>
                <a:sym typeface="Symbol" pitchFamily="18" charset="2"/>
              </a:rPr>
              <a:t>Optronics</a:t>
            </a:r>
            <a:r>
              <a:rPr kumimoji="0" lang="en-US" altLang="zh-TW" sz="500" dirty="0">
                <a:solidFill>
                  <a:schemeClr val="bg1">
                    <a:lumMod val="50000"/>
                  </a:schemeClr>
                </a:solidFill>
                <a:latin typeface="Gill Sans MT" pitchFamily="34" charset="0"/>
                <a:ea typeface="微軟正黑體" pitchFamily="34" charset="-120"/>
                <a:cs typeface="Times New Roman" pitchFamily="18" charset="0"/>
                <a:sym typeface="Symbol" pitchFamily="18" charset="2"/>
              </a:rPr>
              <a:t> Corporation – Proprietary and Confidential</a:t>
            </a:r>
            <a:endParaRPr kumimoji="0" lang="zh-TW" altLang="en-US" sz="500" dirty="0">
              <a:solidFill>
                <a:schemeClr val="bg1">
                  <a:lumMod val="50000"/>
                </a:schemeClr>
              </a:solidFill>
              <a:latin typeface="Gill Sans MT" pitchFamily="34" charset="0"/>
              <a:ea typeface="微軟正黑體" pitchFamily="34" charset="-120"/>
            </a:endParaRPr>
          </a:p>
        </p:txBody>
      </p:sp>
      <p:sp>
        <p:nvSpPr>
          <p:cNvPr id="12" name="頁尾版面配置區 7"/>
          <p:cNvSpPr>
            <a:spLocks noGrp="1"/>
          </p:cNvSpPr>
          <p:nvPr>
            <p:ph type="ftr" sz="quarter" idx="3"/>
          </p:nvPr>
        </p:nvSpPr>
        <p:spPr>
          <a:xfrm>
            <a:off x="5517105" y="4767264"/>
            <a:ext cx="2895600" cy="273844"/>
          </a:xfrm>
          <a:prstGeom prst="rect">
            <a:avLst/>
          </a:prstGeom>
        </p:spPr>
        <p:txBody>
          <a:bodyPr/>
          <a:lstStyle/>
          <a:p>
            <a:endParaRPr lang="zh-TW" altLang="en-US" dirty="0"/>
          </a:p>
        </p:txBody>
      </p:sp>
    </p:spTree>
  </p:cSld>
  <p:clrMap bg1="lt1" tx1="dk1" bg2="lt2" tx2="dk2" accent1="accent1" accent2="accent2" accent3="accent3" accent4="accent4" accent5="accent5" accent6="accent6" hlink="hlink" folHlink="folHlink"/>
  <p:sldLayoutIdLst>
    <p:sldLayoutId id="2147483950" r:id="rId1"/>
    <p:sldLayoutId id="2147483946" r:id="rId2"/>
    <p:sldLayoutId id="2147483931" r:id="rId3"/>
    <p:sldLayoutId id="2147483940" r:id="rId4"/>
    <p:sldLayoutId id="2147483952" r:id="rId5"/>
    <p:sldLayoutId id="2147483939" r:id="rId6"/>
    <p:sldLayoutId id="2147483953" r:id="rId7"/>
    <p:sldLayoutId id="2147483941" r:id="rId8"/>
    <p:sldLayoutId id="2147483951" r:id="rId9"/>
  </p:sldLayoutIdLst>
  <p:hf hdr="0" ftr="0" dt="0"/>
  <p:txStyles>
    <p:titleStyle>
      <a:lvl1pPr algn="l" defTabSz="914400" rtl="0" eaLnBrk="1" latinLnBrk="0" hangingPunct="1">
        <a:spcBef>
          <a:spcPct val="0"/>
        </a:spcBef>
        <a:buNone/>
        <a:defRPr sz="3200" b="1" kern="1200" baseline="0">
          <a:solidFill>
            <a:schemeClr val="tx1">
              <a:lumMod val="75000"/>
              <a:lumOff val="25000"/>
            </a:schemeClr>
          </a:solidFill>
          <a:latin typeface="Gill Sans MT" pitchFamily="34" charset="0"/>
          <a:ea typeface="微軟正黑體" pitchFamily="34" charset="-120"/>
          <a:cs typeface="+mj-cs"/>
        </a:defRPr>
      </a:lvl1pPr>
    </p:titleStyle>
    <p:bodyStyle>
      <a:lvl1pPr marL="0" indent="0" algn="l" defTabSz="914400" rtl="0" eaLnBrk="1" latinLnBrk="0" hangingPunct="1">
        <a:spcBef>
          <a:spcPct val="20000"/>
        </a:spcBef>
        <a:buFont typeface="Arial" pitchFamily="34" charset="0"/>
        <a:buNone/>
        <a:defRPr sz="2000" kern="1200" baseline="0">
          <a:solidFill>
            <a:schemeClr val="tx1">
              <a:lumMod val="75000"/>
              <a:lumOff val="25000"/>
            </a:schemeClr>
          </a:solidFill>
          <a:latin typeface="Gill Sans MT" pitchFamily="34" charset="0"/>
          <a:ea typeface="微軟正黑體" pitchFamily="34" charset="-120"/>
          <a:cs typeface="+mn-cs"/>
        </a:defRPr>
      </a:lvl1pPr>
      <a:lvl2pPr marL="742950" indent="-285750" algn="l" defTabSz="914400" rtl="0" eaLnBrk="1" latinLnBrk="0" hangingPunct="1">
        <a:spcBef>
          <a:spcPct val="20000"/>
        </a:spcBef>
        <a:buFont typeface="Arial" pitchFamily="34" charset="0"/>
        <a:buNone/>
        <a:defRPr sz="2000" kern="1200" baseline="0">
          <a:solidFill>
            <a:schemeClr val="tx1">
              <a:lumMod val="75000"/>
              <a:lumOff val="25000"/>
            </a:schemeClr>
          </a:solidFill>
          <a:latin typeface="Gill Sans MT" pitchFamily="34" charset="0"/>
          <a:ea typeface="微軟正黑體" pitchFamily="34" charset="-120"/>
          <a:cs typeface="+mn-cs"/>
        </a:defRPr>
      </a:lvl2pPr>
      <a:lvl3pPr marL="1143000" indent="-228600" algn="l" defTabSz="914400" rtl="0" eaLnBrk="1" latinLnBrk="0" hangingPunct="1">
        <a:spcBef>
          <a:spcPct val="20000"/>
        </a:spcBef>
        <a:buFont typeface="Arial" pitchFamily="34" charset="0"/>
        <a:buNone/>
        <a:defRPr sz="2000" kern="1200" baseline="0">
          <a:solidFill>
            <a:schemeClr val="tx1">
              <a:lumMod val="75000"/>
              <a:lumOff val="25000"/>
            </a:schemeClr>
          </a:solidFill>
          <a:latin typeface="Gill Sans MT" pitchFamily="34" charset="0"/>
          <a:ea typeface="微軟正黑體" pitchFamily="34" charset="-120"/>
          <a:cs typeface="+mn-cs"/>
        </a:defRPr>
      </a:lvl3pPr>
      <a:lvl4pPr marL="1600200" indent="-228600" algn="l" defTabSz="914400" rtl="0" eaLnBrk="1" latinLnBrk="0" hangingPunct="1">
        <a:spcBef>
          <a:spcPct val="20000"/>
        </a:spcBef>
        <a:buFont typeface="Arial" pitchFamily="34" charset="0"/>
        <a:buNone/>
        <a:defRPr sz="2000" kern="1200" baseline="0">
          <a:solidFill>
            <a:schemeClr val="tx1">
              <a:lumMod val="75000"/>
              <a:lumOff val="25000"/>
            </a:schemeClr>
          </a:solidFill>
          <a:latin typeface="Gill Sans MT" pitchFamily="34" charset="0"/>
          <a:ea typeface="微軟正黑體" pitchFamily="34" charset="-120"/>
          <a:cs typeface="+mn-cs"/>
        </a:defRPr>
      </a:lvl4pPr>
      <a:lvl5pPr marL="2057400" indent="-228600" algn="l" defTabSz="914400" rtl="0" eaLnBrk="1" latinLnBrk="0" hangingPunct="1">
        <a:spcBef>
          <a:spcPct val="20000"/>
        </a:spcBef>
        <a:buFont typeface="Arial" pitchFamily="34" charset="0"/>
        <a:buNone/>
        <a:defRPr sz="2000" kern="1200" baseline="0">
          <a:solidFill>
            <a:schemeClr val="tx1">
              <a:lumMod val="75000"/>
              <a:lumOff val="25000"/>
            </a:schemeClr>
          </a:solidFill>
          <a:latin typeface="Gill Sans MT" pitchFamily="34" charset="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DwZ21Zia8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5.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ROBOTIS-GIT/turtlebot3_simulation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hyperlink" Target="http://wiki.ros.org/melodic/Installation/Ubunt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p:txBody>
          <a:bodyPr>
            <a:normAutofit/>
          </a:bodyPr>
          <a:lstStyle/>
          <a:p>
            <a:r>
              <a:rPr lang="zh-TW" altLang="en-US" dirty="0"/>
              <a:t>林承億</a:t>
            </a:r>
            <a:r>
              <a:rPr lang="en-US" altLang="zh-TW" dirty="0">
                <a:latin typeface="微軟正黑體" pitchFamily="34" charset="-120"/>
              </a:rPr>
              <a:t>/ MDF0B1</a:t>
            </a:r>
            <a:endParaRPr lang="en-US" altLang="zh-TW" dirty="0"/>
          </a:p>
          <a:p>
            <a:r>
              <a:rPr lang="en-US" altLang="zh-TW" dirty="0"/>
              <a:t>2020.12.18</a:t>
            </a:r>
          </a:p>
        </p:txBody>
      </p:sp>
      <p:sp>
        <p:nvSpPr>
          <p:cNvPr id="9" name="標題 8"/>
          <p:cNvSpPr>
            <a:spLocks noGrp="1"/>
          </p:cNvSpPr>
          <p:nvPr>
            <p:ph type="title"/>
          </p:nvPr>
        </p:nvSpPr>
        <p:spPr/>
        <p:txBody>
          <a:bodyPr/>
          <a:lstStyle/>
          <a:p>
            <a:r>
              <a:rPr lang="en-US" altLang="zh-TW" dirty="0"/>
              <a:t>ROS</a:t>
            </a:r>
            <a:r>
              <a:rPr lang="zh-TW" altLang="en-US" dirty="0"/>
              <a:t>基礎介紹與應用</a:t>
            </a:r>
          </a:p>
        </p:txBody>
      </p:sp>
    </p:spTree>
    <p:extLst>
      <p:ext uri="{BB962C8B-B14F-4D97-AF65-F5344CB8AC3E}">
        <p14:creationId xmlns:p14="http://schemas.microsoft.com/office/powerpoint/2010/main" val="1900682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如何安裝</a:t>
            </a:r>
            <a:r>
              <a:rPr lang="en-US" altLang="zh-TW" b="0" dirty="0"/>
              <a:t>ROS</a:t>
            </a:r>
          </a:p>
        </p:txBody>
      </p:sp>
      <p:pic>
        <p:nvPicPr>
          <p:cNvPr id="2" name="圖片 1"/>
          <p:cNvPicPr>
            <a:picLocks noChangeAspect="1"/>
          </p:cNvPicPr>
          <p:nvPr/>
        </p:nvPicPr>
        <p:blipFill>
          <a:blip r:embed="rId3"/>
          <a:stretch>
            <a:fillRect/>
          </a:stretch>
        </p:blipFill>
        <p:spPr>
          <a:xfrm>
            <a:off x="928664" y="1221600"/>
            <a:ext cx="6967922" cy="3381400"/>
          </a:xfrm>
          <a:prstGeom prst="rect">
            <a:avLst/>
          </a:prstGeom>
        </p:spPr>
      </p:pic>
    </p:spTree>
    <p:extLst>
      <p:ext uri="{BB962C8B-B14F-4D97-AF65-F5344CB8AC3E}">
        <p14:creationId xmlns:p14="http://schemas.microsoft.com/office/powerpoint/2010/main" val="171387079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如何安裝</a:t>
            </a:r>
            <a:r>
              <a:rPr lang="en-US" altLang="zh-TW" b="0" dirty="0"/>
              <a:t>ROS &amp; turtle test</a:t>
            </a:r>
          </a:p>
        </p:txBody>
      </p:sp>
      <p:sp>
        <p:nvSpPr>
          <p:cNvPr id="3" name="文字方塊 2"/>
          <p:cNvSpPr txBox="1"/>
          <p:nvPr/>
        </p:nvSpPr>
        <p:spPr>
          <a:xfrm>
            <a:off x="899128" y="2117195"/>
            <a:ext cx="7065785" cy="523220"/>
          </a:xfrm>
          <a:prstGeom prst="rect">
            <a:avLst/>
          </a:prstGeom>
          <a:solidFill>
            <a:schemeClr val="tx1"/>
          </a:solidFill>
        </p:spPr>
        <p:txBody>
          <a:bodyPr wrap="square" rtlCol="0">
            <a:spAutoFit/>
          </a:bodyPr>
          <a:lstStyle/>
          <a:p>
            <a:r>
              <a:rPr lang="en-US" altLang="zh-TW" dirty="0">
                <a:solidFill>
                  <a:schemeClr val="bg1"/>
                </a:solidFill>
              </a:rPr>
              <a:t>$ source /opt/</a:t>
            </a:r>
            <a:r>
              <a:rPr lang="en-US" altLang="zh-TW" dirty="0" err="1">
                <a:solidFill>
                  <a:schemeClr val="bg1"/>
                </a:solidFill>
              </a:rPr>
              <a:t>ros</a:t>
            </a:r>
            <a:r>
              <a:rPr lang="en-US" altLang="zh-TW" dirty="0">
                <a:solidFill>
                  <a:schemeClr val="bg1"/>
                </a:solidFill>
              </a:rPr>
              <a:t>/melodic/</a:t>
            </a:r>
            <a:r>
              <a:rPr lang="en-US" altLang="zh-TW" dirty="0" err="1">
                <a:solidFill>
                  <a:schemeClr val="bg1"/>
                </a:solidFill>
              </a:rPr>
              <a:t>setup.bash</a:t>
            </a:r>
            <a:endParaRPr lang="en-US" altLang="zh-TW" dirty="0">
              <a:solidFill>
                <a:schemeClr val="bg1"/>
              </a:solidFill>
            </a:endParaRPr>
          </a:p>
          <a:p>
            <a:r>
              <a:rPr lang="en-US" altLang="zh-TW" dirty="0">
                <a:solidFill>
                  <a:schemeClr val="bg1"/>
                </a:solidFill>
              </a:rPr>
              <a:t>$ </a:t>
            </a:r>
            <a:r>
              <a:rPr lang="en-US" altLang="zh-TW" dirty="0" err="1">
                <a:solidFill>
                  <a:schemeClr val="bg1"/>
                </a:solidFill>
              </a:rPr>
              <a:t>roscore</a:t>
            </a:r>
            <a:endParaRPr lang="zh-TW" altLang="en-US" dirty="0">
              <a:ln>
                <a:solidFill>
                  <a:schemeClr val="bg1"/>
                </a:solidFill>
              </a:ln>
              <a:solidFill>
                <a:schemeClr val="bg1"/>
              </a:solidFill>
            </a:endParaRPr>
          </a:p>
        </p:txBody>
      </p:sp>
      <p:sp>
        <p:nvSpPr>
          <p:cNvPr id="6" name="文字方塊 5"/>
          <p:cNvSpPr txBox="1"/>
          <p:nvPr/>
        </p:nvSpPr>
        <p:spPr>
          <a:xfrm>
            <a:off x="894806" y="2885218"/>
            <a:ext cx="7065785" cy="523220"/>
          </a:xfrm>
          <a:prstGeom prst="rect">
            <a:avLst/>
          </a:prstGeom>
          <a:solidFill>
            <a:schemeClr val="tx1"/>
          </a:solidFill>
        </p:spPr>
        <p:txBody>
          <a:bodyPr wrap="square" rtlCol="0">
            <a:spAutoFit/>
          </a:bodyPr>
          <a:lstStyle/>
          <a:p>
            <a:r>
              <a:rPr lang="en-US" altLang="zh-TW" dirty="0">
                <a:solidFill>
                  <a:schemeClr val="bg1"/>
                </a:solidFill>
              </a:rPr>
              <a:t>$ source /opt/</a:t>
            </a:r>
            <a:r>
              <a:rPr lang="en-US" altLang="zh-TW" dirty="0" err="1">
                <a:solidFill>
                  <a:schemeClr val="bg1"/>
                </a:solidFill>
              </a:rPr>
              <a:t>ros</a:t>
            </a:r>
            <a:r>
              <a:rPr lang="en-US" altLang="zh-TW" dirty="0">
                <a:solidFill>
                  <a:schemeClr val="bg1"/>
                </a:solidFill>
              </a:rPr>
              <a:t>/melodic/</a:t>
            </a:r>
            <a:r>
              <a:rPr lang="en-US" altLang="zh-TW" dirty="0" err="1">
                <a:solidFill>
                  <a:schemeClr val="bg1"/>
                </a:solidFill>
              </a:rPr>
              <a:t>setup.bash</a:t>
            </a:r>
            <a:endParaRPr lang="en-US" altLang="zh-TW" dirty="0">
              <a:solidFill>
                <a:schemeClr val="bg1"/>
              </a:solidFill>
            </a:endParaRPr>
          </a:p>
          <a:p>
            <a:r>
              <a:rPr lang="en-US" altLang="zh-TW" dirty="0">
                <a:solidFill>
                  <a:schemeClr val="bg1"/>
                </a:solidFill>
              </a:rPr>
              <a:t>$ </a:t>
            </a:r>
            <a:r>
              <a:rPr lang="en-US" altLang="zh-TW" dirty="0" err="1">
                <a:solidFill>
                  <a:schemeClr val="bg1"/>
                </a:solidFill>
              </a:rPr>
              <a:t>rosrun</a:t>
            </a:r>
            <a:r>
              <a:rPr lang="en-US" altLang="zh-TW" dirty="0">
                <a:solidFill>
                  <a:schemeClr val="bg1"/>
                </a:solidFill>
              </a:rPr>
              <a:t> </a:t>
            </a:r>
            <a:r>
              <a:rPr lang="en-US" altLang="zh-TW" dirty="0" err="1">
                <a:solidFill>
                  <a:schemeClr val="bg1"/>
                </a:solidFill>
              </a:rPr>
              <a:t>turtlesim</a:t>
            </a:r>
            <a:r>
              <a:rPr lang="en-US" altLang="zh-TW" dirty="0">
                <a:solidFill>
                  <a:schemeClr val="bg1"/>
                </a:solidFill>
              </a:rPr>
              <a:t> </a:t>
            </a:r>
            <a:r>
              <a:rPr lang="en-US" altLang="zh-TW" dirty="0" err="1">
                <a:solidFill>
                  <a:schemeClr val="bg1"/>
                </a:solidFill>
              </a:rPr>
              <a:t>turtlesim_node</a:t>
            </a:r>
            <a:endParaRPr lang="zh-TW" altLang="en-US" dirty="0">
              <a:ln>
                <a:solidFill>
                  <a:schemeClr val="bg1"/>
                </a:solidFill>
              </a:ln>
              <a:solidFill>
                <a:schemeClr val="bg1"/>
              </a:solidFill>
            </a:endParaRPr>
          </a:p>
        </p:txBody>
      </p:sp>
      <p:sp>
        <p:nvSpPr>
          <p:cNvPr id="8" name="文字方塊 7"/>
          <p:cNvSpPr txBox="1"/>
          <p:nvPr/>
        </p:nvSpPr>
        <p:spPr>
          <a:xfrm>
            <a:off x="894870" y="3638348"/>
            <a:ext cx="7065785" cy="523220"/>
          </a:xfrm>
          <a:prstGeom prst="rect">
            <a:avLst/>
          </a:prstGeom>
          <a:solidFill>
            <a:schemeClr val="tx1"/>
          </a:solidFill>
        </p:spPr>
        <p:txBody>
          <a:bodyPr wrap="square" rtlCol="0">
            <a:spAutoFit/>
          </a:bodyPr>
          <a:lstStyle/>
          <a:p>
            <a:r>
              <a:rPr lang="en-US" altLang="zh-TW" dirty="0">
                <a:solidFill>
                  <a:schemeClr val="bg1"/>
                </a:solidFill>
              </a:rPr>
              <a:t>$ source /opt/</a:t>
            </a:r>
            <a:r>
              <a:rPr lang="en-US" altLang="zh-TW" dirty="0" err="1">
                <a:solidFill>
                  <a:schemeClr val="bg1"/>
                </a:solidFill>
              </a:rPr>
              <a:t>ros</a:t>
            </a:r>
            <a:r>
              <a:rPr lang="en-US" altLang="zh-TW" dirty="0">
                <a:solidFill>
                  <a:schemeClr val="bg1"/>
                </a:solidFill>
              </a:rPr>
              <a:t>/melodic/</a:t>
            </a:r>
            <a:r>
              <a:rPr lang="en-US" altLang="zh-TW" dirty="0" err="1">
                <a:solidFill>
                  <a:schemeClr val="bg1"/>
                </a:solidFill>
              </a:rPr>
              <a:t>setup.bash</a:t>
            </a:r>
            <a:endParaRPr lang="en-US" altLang="zh-TW" dirty="0">
              <a:solidFill>
                <a:schemeClr val="bg1"/>
              </a:solidFill>
            </a:endParaRPr>
          </a:p>
          <a:p>
            <a:r>
              <a:rPr lang="en-US" altLang="zh-TW" dirty="0">
                <a:solidFill>
                  <a:schemeClr val="bg1"/>
                </a:solidFill>
              </a:rPr>
              <a:t>$ </a:t>
            </a:r>
            <a:r>
              <a:rPr lang="en-US" altLang="zh-TW" dirty="0" err="1">
                <a:solidFill>
                  <a:schemeClr val="bg1"/>
                </a:solidFill>
              </a:rPr>
              <a:t>rosrun</a:t>
            </a:r>
            <a:r>
              <a:rPr lang="en-US" altLang="zh-TW" dirty="0">
                <a:solidFill>
                  <a:schemeClr val="bg1"/>
                </a:solidFill>
              </a:rPr>
              <a:t> </a:t>
            </a:r>
            <a:r>
              <a:rPr lang="en-US" altLang="zh-TW" dirty="0" err="1">
                <a:solidFill>
                  <a:schemeClr val="bg1"/>
                </a:solidFill>
              </a:rPr>
              <a:t>turtlesim</a:t>
            </a:r>
            <a:r>
              <a:rPr lang="en-US" altLang="zh-TW" dirty="0">
                <a:solidFill>
                  <a:schemeClr val="bg1"/>
                </a:solidFill>
              </a:rPr>
              <a:t> </a:t>
            </a:r>
            <a:r>
              <a:rPr lang="en-US" altLang="zh-TW" dirty="0" err="1">
                <a:solidFill>
                  <a:schemeClr val="bg1"/>
                </a:solidFill>
              </a:rPr>
              <a:t>turtle_teleop_key</a:t>
            </a:r>
            <a:endParaRPr lang="zh-TW" altLang="en-US" dirty="0">
              <a:ln>
                <a:solidFill>
                  <a:schemeClr val="bg1"/>
                </a:solidFill>
              </a:ln>
              <a:solidFill>
                <a:schemeClr val="bg1"/>
              </a:solidFill>
            </a:endParaRPr>
          </a:p>
        </p:txBody>
      </p:sp>
      <p:sp>
        <p:nvSpPr>
          <p:cNvPr id="5" name="文字方塊 4"/>
          <p:cNvSpPr txBox="1"/>
          <p:nvPr/>
        </p:nvSpPr>
        <p:spPr>
          <a:xfrm>
            <a:off x="808964" y="2641903"/>
            <a:ext cx="1665185" cy="307777"/>
          </a:xfrm>
          <a:prstGeom prst="rect">
            <a:avLst/>
          </a:prstGeom>
          <a:noFill/>
        </p:spPr>
        <p:txBody>
          <a:bodyPr wrap="square" rtlCol="0">
            <a:spAutoFit/>
          </a:bodyPr>
          <a:lstStyle/>
          <a:p>
            <a:r>
              <a:rPr lang="en-US" altLang="zh-TW" dirty="0"/>
              <a:t>Terminal 2:</a:t>
            </a:r>
            <a:endParaRPr lang="zh-TW" altLang="en-US" dirty="0"/>
          </a:p>
        </p:txBody>
      </p:sp>
      <p:sp>
        <p:nvSpPr>
          <p:cNvPr id="9" name="文字方塊 8"/>
          <p:cNvSpPr txBox="1"/>
          <p:nvPr/>
        </p:nvSpPr>
        <p:spPr>
          <a:xfrm>
            <a:off x="808964" y="1840692"/>
            <a:ext cx="1665185" cy="307777"/>
          </a:xfrm>
          <a:prstGeom prst="rect">
            <a:avLst/>
          </a:prstGeom>
          <a:noFill/>
        </p:spPr>
        <p:txBody>
          <a:bodyPr wrap="square" rtlCol="0">
            <a:spAutoFit/>
          </a:bodyPr>
          <a:lstStyle/>
          <a:p>
            <a:r>
              <a:rPr lang="en-US" altLang="zh-TW" dirty="0"/>
              <a:t>Terminal 1:</a:t>
            </a:r>
            <a:endParaRPr lang="zh-TW" altLang="en-US" dirty="0"/>
          </a:p>
        </p:txBody>
      </p:sp>
      <p:sp>
        <p:nvSpPr>
          <p:cNvPr id="10" name="文字方塊 9"/>
          <p:cNvSpPr txBox="1"/>
          <p:nvPr/>
        </p:nvSpPr>
        <p:spPr>
          <a:xfrm>
            <a:off x="808963" y="3369505"/>
            <a:ext cx="1665185" cy="307777"/>
          </a:xfrm>
          <a:prstGeom prst="rect">
            <a:avLst/>
          </a:prstGeom>
          <a:noFill/>
        </p:spPr>
        <p:txBody>
          <a:bodyPr wrap="square" rtlCol="0">
            <a:spAutoFit/>
          </a:bodyPr>
          <a:lstStyle/>
          <a:p>
            <a:r>
              <a:rPr lang="en-US" altLang="zh-TW" dirty="0"/>
              <a:t>Terminal 3:</a:t>
            </a:r>
            <a:endParaRPr lang="zh-TW" altLang="en-US" dirty="0"/>
          </a:p>
        </p:txBody>
      </p:sp>
      <p:sp>
        <p:nvSpPr>
          <p:cNvPr id="11" name="文字方塊 10"/>
          <p:cNvSpPr txBox="1"/>
          <p:nvPr/>
        </p:nvSpPr>
        <p:spPr>
          <a:xfrm>
            <a:off x="899127" y="1317472"/>
            <a:ext cx="7065785" cy="523220"/>
          </a:xfrm>
          <a:prstGeom prst="rect">
            <a:avLst/>
          </a:prstGeom>
          <a:solidFill>
            <a:schemeClr val="tx1"/>
          </a:solidFill>
        </p:spPr>
        <p:txBody>
          <a:bodyPr wrap="square" rtlCol="0">
            <a:spAutoFit/>
          </a:bodyPr>
          <a:lstStyle/>
          <a:p>
            <a:r>
              <a:rPr lang="en-US" altLang="zh-TW" dirty="0">
                <a:solidFill>
                  <a:schemeClr val="bg1"/>
                </a:solidFill>
              </a:rPr>
              <a:t>$ </a:t>
            </a:r>
            <a:r>
              <a:rPr lang="en-US" altLang="zh-TW" dirty="0" err="1">
                <a:solidFill>
                  <a:schemeClr val="bg1"/>
                </a:solidFill>
              </a:rPr>
              <a:t>sudo</a:t>
            </a:r>
            <a:r>
              <a:rPr lang="en-US" altLang="zh-TW" dirty="0">
                <a:solidFill>
                  <a:schemeClr val="bg1"/>
                </a:solidFill>
              </a:rPr>
              <a:t> </a:t>
            </a:r>
            <a:r>
              <a:rPr lang="en-US" altLang="zh-TW" dirty="0" err="1">
                <a:solidFill>
                  <a:schemeClr val="bg1"/>
                </a:solidFill>
              </a:rPr>
              <a:t>rosdep</a:t>
            </a:r>
            <a:r>
              <a:rPr lang="en-US" altLang="zh-TW" dirty="0">
                <a:solidFill>
                  <a:schemeClr val="bg1"/>
                </a:solidFill>
              </a:rPr>
              <a:t> </a:t>
            </a:r>
            <a:r>
              <a:rPr lang="en-US" altLang="zh-TW" dirty="0" err="1">
                <a:solidFill>
                  <a:schemeClr val="bg1"/>
                </a:solidFill>
              </a:rPr>
              <a:t>init</a:t>
            </a:r>
            <a:endParaRPr lang="en-US" altLang="zh-TW" dirty="0">
              <a:solidFill>
                <a:schemeClr val="bg1"/>
              </a:solidFill>
            </a:endParaRPr>
          </a:p>
          <a:p>
            <a:r>
              <a:rPr lang="en-US" altLang="zh-TW" dirty="0">
                <a:solidFill>
                  <a:schemeClr val="bg1"/>
                </a:solidFill>
              </a:rPr>
              <a:t>$ </a:t>
            </a:r>
            <a:r>
              <a:rPr lang="en-US" altLang="zh-TW" dirty="0" err="1">
                <a:solidFill>
                  <a:schemeClr val="bg1"/>
                </a:solidFill>
              </a:rPr>
              <a:t>rosdep</a:t>
            </a:r>
            <a:r>
              <a:rPr lang="en-US" altLang="zh-TW" dirty="0">
                <a:solidFill>
                  <a:schemeClr val="bg1"/>
                </a:solidFill>
              </a:rPr>
              <a:t> update</a:t>
            </a:r>
            <a:endParaRPr lang="zh-TW" altLang="en-US" dirty="0">
              <a:ln>
                <a:solidFill>
                  <a:schemeClr val="bg1"/>
                </a:solidFill>
              </a:ln>
              <a:solidFill>
                <a:schemeClr val="bg1"/>
              </a:solidFill>
            </a:endParaRPr>
          </a:p>
        </p:txBody>
      </p:sp>
      <p:sp>
        <p:nvSpPr>
          <p:cNvPr id="12" name="文字方塊 11"/>
          <p:cNvSpPr txBox="1"/>
          <p:nvPr/>
        </p:nvSpPr>
        <p:spPr>
          <a:xfrm>
            <a:off x="808963" y="1040969"/>
            <a:ext cx="1665185" cy="307777"/>
          </a:xfrm>
          <a:prstGeom prst="rect">
            <a:avLst/>
          </a:prstGeom>
          <a:noFill/>
        </p:spPr>
        <p:txBody>
          <a:bodyPr wrap="square" rtlCol="0">
            <a:spAutoFit/>
          </a:bodyPr>
          <a:lstStyle/>
          <a:p>
            <a:r>
              <a:rPr lang="en-US" altLang="zh-TW" dirty="0"/>
              <a:t>Initialize </a:t>
            </a:r>
            <a:r>
              <a:rPr lang="en-US" altLang="zh-TW" dirty="0" err="1"/>
              <a:t>rosdep</a:t>
            </a:r>
            <a:endParaRPr lang="zh-TW" altLang="en-US" dirty="0"/>
          </a:p>
        </p:txBody>
      </p:sp>
    </p:spTree>
    <p:extLst>
      <p:ext uri="{BB962C8B-B14F-4D97-AF65-F5344CB8AC3E}">
        <p14:creationId xmlns:p14="http://schemas.microsoft.com/office/powerpoint/2010/main" val="363136776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err="1"/>
              <a:t>roscore</a:t>
            </a:r>
            <a:r>
              <a:rPr lang="zh-TW" altLang="en-US" b="0" dirty="0"/>
              <a:t> </a:t>
            </a:r>
            <a:r>
              <a:rPr lang="en-US" altLang="zh-TW" b="0" dirty="0"/>
              <a:t>&amp; </a:t>
            </a:r>
            <a:r>
              <a:rPr lang="en-US" altLang="zh-TW" b="0" dirty="0" err="1"/>
              <a:t>turtlesim</a:t>
            </a:r>
            <a:endParaRPr lang="en-US" altLang="zh-TW" b="0" dirty="0"/>
          </a:p>
        </p:txBody>
      </p:sp>
      <p:pic>
        <p:nvPicPr>
          <p:cNvPr id="3074" name="Picture 2" descr="æªæä¾èªªæã"/>
          <p:cNvPicPr>
            <a:picLocks noChangeAspect="1" noChangeArrowheads="1"/>
          </p:cNvPicPr>
          <p:nvPr/>
        </p:nvPicPr>
        <p:blipFill rotWithShape="1">
          <a:blip r:embed="rId3">
            <a:extLst>
              <a:ext uri="{28A0092B-C50C-407E-A947-70E740481C1C}">
                <a14:useLocalDpi xmlns:a14="http://schemas.microsoft.com/office/drawing/2010/main" val="0"/>
              </a:ext>
            </a:extLst>
          </a:blip>
          <a:srcRect b="2585"/>
          <a:stretch/>
        </p:blipFill>
        <p:spPr bwMode="auto">
          <a:xfrm>
            <a:off x="296525" y="1221600"/>
            <a:ext cx="5988585" cy="3038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æªæä¾èªªæã"/>
          <p:cNvPicPr>
            <a:picLocks noChangeAspect="1" noChangeArrowheads="1"/>
          </p:cNvPicPr>
          <p:nvPr/>
        </p:nvPicPr>
        <p:blipFill rotWithShape="1">
          <a:blip r:embed="rId4">
            <a:extLst>
              <a:ext uri="{28A0092B-C50C-407E-A947-70E740481C1C}">
                <a14:useLocalDpi xmlns:a14="http://schemas.microsoft.com/office/drawing/2010/main" val="0"/>
              </a:ext>
            </a:extLst>
          </a:blip>
          <a:srcRect l="5607" t="8435" r="27102"/>
          <a:stretch/>
        </p:blipFill>
        <p:spPr bwMode="auto">
          <a:xfrm>
            <a:off x="6301708" y="1221600"/>
            <a:ext cx="2700300" cy="244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2061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err="1"/>
              <a:t>setup.bash</a:t>
            </a:r>
            <a:r>
              <a:rPr lang="en-US" altLang="zh-TW" b="0" dirty="0"/>
              <a:t> </a:t>
            </a:r>
            <a:r>
              <a:rPr lang="zh-TW" altLang="en-US" b="0" dirty="0"/>
              <a:t>小</a:t>
            </a:r>
            <a:r>
              <a:rPr lang="en-US" altLang="zh-TW" b="0" dirty="0"/>
              <a:t>Tip</a:t>
            </a:r>
          </a:p>
        </p:txBody>
      </p:sp>
      <p:sp>
        <p:nvSpPr>
          <p:cNvPr id="3" name="文字方塊 2"/>
          <p:cNvSpPr txBox="1"/>
          <p:nvPr/>
        </p:nvSpPr>
        <p:spPr>
          <a:xfrm>
            <a:off x="701570" y="1863285"/>
            <a:ext cx="7065785" cy="523220"/>
          </a:xfrm>
          <a:prstGeom prst="rect">
            <a:avLst/>
          </a:prstGeom>
          <a:solidFill>
            <a:schemeClr val="tx1"/>
          </a:solidFill>
        </p:spPr>
        <p:txBody>
          <a:bodyPr wrap="square" rtlCol="0">
            <a:spAutoFit/>
          </a:bodyPr>
          <a:lstStyle/>
          <a:p>
            <a:r>
              <a:rPr lang="en-US" altLang="zh-TW" dirty="0">
                <a:solidFill>
                  <a:schemeClr val="bg1"/>
                </a:solidFill>
              </a:rPr>
              <a:t>$ source /opt/</a:t>
            </a:r>
            <a:r>
              <a:rPr lang="en-US" altLang="zh-TW" dirty="0" err="1">
                <a:solidFill>
                  <a:schemeClr val="bg1"/>
                </a:solidFill>
              </a:rPr>
              <a:t>ros</a:t>
            </a:r>
            <a:r>
              <a:rPr lang="en-US" altLang="zh-TW" dirty="0">
                <a:solidFill>
                  <a:schemeClr val="bg1"/>
                </a:solidFill>
              </a:rPr>
              <a:t>/melodic/</a:t>
            </a:r>
            <a:r>
              <a:rPr lang="en-US" altLang="zh-TW" dirty="0" err="1">
                <a:solidFill>
                  <a:schemeClr val="bg1"/>
                </a:solidFill>
              </a:rPr>
              <a:t>setup.bash</a:t>
            </a:r>
            <a:endParaRPr lang="en-US" altLang="zh-TW" dirty="0">
              <a:solidFill>
                <a:schemeClr val="bg1"/>
              </a:solidFill>
            </a:endParaRPr>
          </a:p>
          <a:p>
            <a:r>
              <a:rPr lang="en-US" altLang="zh-TW" dirty="0">
                <a:solidFill>
                  <a:schemeClr val="bg1"/>
                </a:solidFill>
              </a:rPr>
              <a:t>$ </a:t>
            </a:r>
            <a:r>
              <a:rPr lang="en-US" altLang="zh-TW" dirty="0" err="1">
                <a:solidFill>
                  <a:schemeClr val="bg1"/>
                </a:solidFill>
              </a:rPr>
              <a:t>roscore</a:t>
            </a:r>
            <a:endParaRPr lang="zh-TW" altLang="en-US" dirty="0">
              <a:ln>
                <a:solidFill>
                  <a:schemeClr val="bg1"/>
                </a:solidFill>
              </a:ln>
              <a:solidFill>
                <a:schemeClr val="bg1"/>
              </a:solidFill>
            </a:endParaRPr>
          </a:p>
        </p:txBody>
      </p:sp>
      <p:sp>
        <p:nvSpPr>
          <p:cNvPr id="11" name="文字方塊 10"/>
          <p:cNvSpPr txBox="1"/>
          <p:nvPr/>
        </p:nvSpPr>
        <p:spPr>
          <a:xfrm>
            <a:off x="701570" y="1555508"/>
            <a:ext cx="5400600" cy="307777"/>
          </a:xfrm>
          <a:prstGeom prst="rect">
            <a:avLst/>
          </a:prstGeom>
          <a:noFill/>
        </p:spPr>
        <p:txBody>
          <a:bodyPr wrap="square" rtlCol="0">
            <a:spAutoFit/>
          </a:bodyPr>
          <a:lstStyle/>
          <a:p>
            <a:r>
              <a:rPr lang="zh-TW" altLang="en-US" dirty="0"/>
              <a:t>每次都要執行 </a:t>
            </a:r>
            <a:r>
              <a:rPr lang="en-US" altLang="zh-TW" dirty="0"/>
              <a:t>source /opt/</a:t>
            </a:r>
            <a:r>
              <a:rPr lang="en-US" altLang="zh-TW" dirty="0" err="1"/>
              <a:t>ros</a:t>
            </a:r>
            <a:r>
              <a:rPr lang="en-US" altLang="zh-TW" dirty="0"/>
              <a:t>/melodic/</a:t>
            </a:r>
            <a:r>
              <a:rPr lang="en-US" altLang="zh-TW" dirty="0" err="1"/>
              <a:t>setup.bash</a:t>
            </a:r>
            <a:r>
              <a:rPr lang="en-US" altLang="zh-TW" dirty="0"/>
              <a:t> </a:t>
            </a:r>
            <a:r>
              <a:rPr lang="zh-TW" altLang="en-US" dirty="0"/>
              <a:t>很麻煩怎辦</a:t>
            </a:r>
            <a:r>
              <a:rPr lang="en-US" altLang="zh-TW" dirty="0"/>
              <a:t>?</a:t>
            </a:r>
            <a:endParaRPr lang="zh-TW" altLang="en-US" dirty="0"/>
          </a:p>
        </p:txBody>
      </p:sp>
      <p:sp>
        <p:nvSpPr>
          <p:cNvPr id="12" name="文字方塊 11"/>
          <p:cNvSpPr txBox="1"/>
          <p:nvPr/>
        </p:nvSpPr>
        <p:spPr>
          <a:xfrm>
            <a:off x="701570" y="3153967"/>
            <a:ext cx="7065785" cy="523220"/>
          </a:xfrm>
          <a:prstGeom prst="rect">
            <a:avLst/>
          </a:prstGeom>
          <a:solidFill>
            <a:schemeClr val="tx1"/>
          </a:solidFill>
        </p:spPr>
        <p:txBody>
          <a:bodyPr wrap="square" rtlCol="0">
            <a:spAutoFit/>
          </a:bodyPr>
          <a:lstStyle/>
          <a:p>
            <a:r>
              <a:rPr lang="en-US" altLang="zh-TW" dirty="0">
                <a:solidFill>
                  <a:schemeClr val="bg1"/>
                </a:solidFill>
              </a:rPr>
              <a:t>$ echo "source /opt/</a:t>
            </a:r>
            <a:r>
              <a:rPr lang="en-US" altLang="zh-TW" dirty="0" err="1">
                <a:solidFill>
                  <a:schemeClr val="bg1"/>
                </a:solidFill>
              </a:rPr>
              <a:t>ros</a:t>
            </a:r>
            <a:r>
              <a:rPr lang="en-US" altLang="zh-TW" dirty="0">
                <a:solidFill>
                  <a:schemeClr val="bg1"/>
                </a:solidFill>
              </a:rPr>
              <a:t>/melodic/</a:t>
            </a:r>
            <a:r>
              <a:rPr lang="en-US" altLang="zh-TW" dirty="0" err="1">
                <a:solidFill>
                  <a:schemeClr val="bg1"/>
                </a:solidFill>
              </a:rPr>
              <a:t>setup.bash</a:t>
            </a:r>
            <a:r>
              <a:rPr lang="en-US" altLang="zh-TW" dirty="0">
                <a:solidFill>
                  <a:schemeClr val="bg1"/>
                </a:solidFill>
              </a:rPr>
              <a:t>" &gt;&gt; ~/.</a:t>
            </a:r>
            <a:r>
              <a:rPr lang="en-US" altLang="zh-TW" dirty="0" err="1">
                <a:solidFill>
                  <a:schemeClr val="bg1"/>
                </a:solidFill>
              </a:rPr>
              <a:t>bashrc</a:t>
            </a:r>
            <a:endParaRPr lang="en-US" altLang="zh-TW" dirty="0">
              <a:solidFill>
                <a:schemeClr val="bg1"/>
              </a:solidFill>
            </a:endParaRPr>
          </a:p>
          <a:p>
            <a:r>
              <a:rPr lang="en-US" altLang="zh-TW" dirty="0">
                <a:solidFill>
                  <a:schemeClr val="bg1"/>
                </a:solidFill>
              </a:rPr>
              <a:t>$ source ~/.</a:t>
            </a:r>
            <a:r>
              <a:rPr lang="en-US" altLang="zh-TW" dirty="0" err="1">
                <a:solidFill>
                  <a:schemeClr val="bg1"/>
                </a:solidFill>
              </a:rPr>
              <a:t>bashrc</a:t>
            </a:r>
            <a:endParaRPr lang="zh-TW" altLang="en-US" dirty="0">
              <a:ln>
                <a:solidFill>
                  <a:schemeClr val="bg1"/>
                </a:solidFill>
              </a:ln>
              <a:solidFill>
                <a:schemeClr val="bg1"/>
              </a:solidFill>
            </a:endParaRPr>
          </a:p>
        </p:txBody>
      </p:sp>
      <p:sp>
        <p:nvSpPr>
          <p:cNvPr id="13" name="文字方塊 12"/>
          <p:cNvSpPr txBox="1"/>
          <p:nvPr/>
        </p:nvSpPr>
        <p:spPr>
          <a:xfrm>
            <a:off x="701570" y="2846190"/>
            <a:ext cx="5400600" cy="307777"/>
          </a:xfrm>
          <a:prstGeom prst="rect">
            <a:avLst/>
          </a:prstGeom>
          <a:noFill/>
        </p:spPr>
        <p:txBody>
          <a:bodyPr wrap="square" rtlCol="0">
            <a:spAutoFit/>
          </a:bodyPr>
          <a:lstStyle/>
          <a:p>
            <a:r>
              <a:rPr lang="zh-TW" altLang="en-US" dirty="0"/>
              <a:t>其實你可以</a:t>
            </a:r>
            <a:r>
              <a:rPr lang="en-US" altLang="zh-TW" dirty="0"/>
              <a:t>:</a:t>
            </a:r>
            <a:endParaRPr lang="zh-TW" altLang="en-US" dirty="0"/>
          </a:p>
        </p:txBody>
      </p:sp>
      <p:sp>
        <p:nvSpPr>
          <p:cNvPr id="14" name="文字方塊 13">
            <a:extLst>
              <a:ext uri="{FF2B5EF4-FFF2-40B4-BE49-F238E27FC236}">
                <a16:creationId xmlns:a16="http://schemas.microsoft.com/office/drawing/2014/main" xmlns="" id="{1E4282BF-2AED-D842-A1D8-D917CB031F1E}"/>
              </a:ext>
            </a:extLst>
          </p:cNvPr>
          <p:cNvSpPr txBox="1"/>
          <p:nvPr/>
        </p:nvSpPr>
        <p:spPr>
          <a:xfrm>
            <a:off x="701570" y="3984964"/>
            <a:ext cx="3611823" cy="307777"/>
          </a:xfrm>
          <a:prstGeom prst="rect">
            <a:avLst/>
          </a:prstGeom>
          <a:noFill/>
        </p:spPr>
        <p:txBody>
          <a:bodyPr wrap="none" rtlCol="0">
            <a:spAutoFit/>
          </a:bodyPr>
          <a:lstStyle/>
          <a:p>
            <a:r>
              <a:rPr kumimoji="1" lang="zh-TW" altLang="en-US" dirty="0"/>
              <a:t>請注意，</a:t>
            </a:r>
            <a:r>
              <a:rPr kumimoji="1" lang="en-US" altLang="zh-TW" dirty="0"/>
              <a:t>source</a:t>
            </a:r>
            <a:r>
              <a:rPr kumimoji="1" lang="zh-TW" altLang="en-US" dirty="0"/>
              <a:t>的路徑為要執行的</a:t>
            </a:r>
            <a:r>
              <a:rPr kumimoji="1" lang="en-US" altLang="zh-TW" dirty="0"/>
              <a:t>workspace</a:t>
            </a:r>
            <a:endParaRPr kumimoji="1" lang="en-US" altLang="zh-CN" dirty="0"/>
          </a:p>
        </p:txBody>
      </p:sp>
    </p:spTree>
    <p:extLst>
      <p:ext uri="{BB962C8B-B14F-4D97-AF65-F5344CB8AC3E}">
        <p14:creationId xmlns:p14="http://schemas.microsoft.com/office/powerpoint/2010/main" val="330097115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通訊架構</a:t>
            </a:r>
            <a:endParaRPr lang="en-US" altLang="zh-TW" b="0" dirty="0"/>
          </a:p>
        </p:txBody>
      </p:sp>
      <p:pic>
        <p:nvPicPr>
          <p:cNvPr id="2" name="圖片 1"/>
          <p:cNvPicPr>
            <a:picLocks noChangeAspect="1"/>
          </p:cNvPicPr>
          <p:nvPr/>
        </p:nvPicPr>
        <p:blipFill>
          <a:blip r:embed="rId3"/>
          <a:stretch>
            <a:fillRect/>
          </a:stretch>
        </p:blipFill>
        <p:spPr>
          <a:xfrm>
            <a:off x="251520" y="1266605"/>
            <a:ext cx="4248300" cy="3233867"/>
          </a:xfrm>
          <a:prstGeom prst="rect">
            <a:avLst/>
          </a:prstGeom>
        </p:spPr>
      </p:pic>
      <p:pic>
        <p:nvPicPr>
          <p:cNvPr id="3" name="圖片 2"/>
          <p:cNvPicPr>
            <a:picLocks noChangeAspect="1"/>
          </p:cNvPicPr>
          <p:nvPr/>
        </p:nvPicPr>
        <p:blipFill>
          <a:blip r:embed="rId4"/>
          <a:stretch>
            <a:fillRect/>
          </a:stretch>
        </p:blipFill>
        <p:spPr>
          <a:xfrm>
            <a:off x="4977045" y="1847779"/>
            <a:ext cx="4034100" cy="2206534"/>
          </a:xfrm>
          <a:prstGeom prst="rect">
            <a:avLst/>
          </a:prstGeom>
        </p:spPr>
      </p:pic>
      <p:sp>
        <p:nvSpPr>
          <p:cNvPr id="6" name="矩形 5"/>
          <p:cNvSpPr/>
          <p:nvPr/>
        </p:nvSpPr>
        <p:spPr>
          <a:xfrm>
            <a:off x="5112060" y="4618229"/>
            <a:ext cx="4572000" cy="523220"/>
          </a:xfrm>
          <a:prstGeom prst="rect">
            <a:avLst/>
          </a:prstGeom>
        </p:spPr>
        <p:txBody>
          <a:bodyPr>
            <a:spAutoFit/>
          </a:bodyPr>
          <a:lstStyle/>
          <a:p>
            <a:r>
              <a:rPr lang="en-US" altLang="zh-TW" dirty="0"/>
              <a:t>Source: http://wiki.ros.org/</a:t>
            </a:r>
          </a:p>
          <a:p>
            <a:r>
              <a:rPr lang="en-US" altLang="zh-TW" dirty="0"/>
              <a:t>http://www.generationrobots.com/blog/en/2016/03/ros</a:t>
            </a:r>
            <a:endParaRPr lang="zh-TW" altLang="en-US" dirty="0"/>
          </a:p>
        </p:txBody>
      </p:sp>
      <p:sp>
        <p:nvSpPr>
          <p:cNvPr id="7" name="矩形 6"/>
          <p:cNvSpPr/>
          <p:nvPr/>
        </p:nvSpPr>
        <p:spPr>
          <a:xfrm>
            <a:off x="1466655" y="2751770"/>
            <a:ext cx="2610290" cy="1748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23653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pPr marL="187325" indent="-187325">
              <a:buFont typeface="Arial" pitchFamily="34" charset="0"/>
              <a:buChar char="•"/>
            </a:pPr>
            <a:r>
              <a:rPr lang="en-US" altLang="zh-TW" dirty="0"/>
              <a:t>ROS</a:t>
            </a:r>
            <a:r>
              <a:rPr lang="zh-TW" altLang="en-US" dirty="0"/>
              <a:t>的</a:t>
            </a:r>
            <a:r>
              <a:rPr lang="en-US" altLang="zh-TW" dirty="0"/>
              <a:t>3</a:t>
            </a:r>
            <a:r>
              <a:rPr lang="zh-TW" altLang="en-US" dirty="0"/>
              <a:t>種通訊方式</a:t>
            </a:r>
            <a:endParaRPr lang="en-US" altLang="zh-TW" dirty="0"/>
          </a:p>
        </p:txBody>
      </p:sp>
      <p:sp>
        <p:nvSpPr>
          <p:cNvPr id="40" name="椭圆 9">
            <a:extLst>
              <a:ext uri="{FF2B5EF4-FFF2-40B4-BE49-F238E27FC236}">
                <a16:creationId xmlns:a16="http://schemas.microsoft.com/office/drawing/2014/main" xmlns="" id="{341DC4E8-DB09-D644-BACA-4D7CFBE3E412}"/>
              </a:ext>
            </a:extLst>
          </p:cNvPr>
          <p:cNvSpPr>
            <a:spLocks noChangeAspect="1"/>
          </p:cNvSpPr>
          <p:nvPr/>
        </p:nvSpPr>
        <p:spPr>
          <a:xfrm>
            <a:off x="608267" y="4116879"/>
            <a:ext cx="508295" cy="504000"/>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endParaRPr>
          </a:p>
        </p:txBody>
      </p:sp>
      <p:pic>
        <p:nvPicPr>
          <p:cNvPr id="2" name="圖片 1"/>
          <p:cNvPicPr>
            <a:picLocks noChangeAspect="1"/>
          </p:cNvPicPr>
          <p:nvPr/>
        </p:nvPicPr>
        <p:blipFill rotWithShape="1">
          <a:blip r:embed="rId3"/>
          <a:srcRect l="5577" r="4262"/>
          <a:stretch/>
        </p:blipFill>
        <p:spPr>
          <a:xfrm>
            <a:off x="251520" y="1399988"/>
            <a:ext cx="4365485" cy="3220891"/>
          </a:xfrm>
          <a:prstGeom prst="rect">
            <a:avLst/>
          </a:prstGeom>
        </p:spPr>
      </p:pic>
      <p:sp>
        <p:nvSpPr>
          <p:cNvPr id="7" name="矩形 6"/>
          <p:cNvSpPr/>
          <p:nvPr/>
        </p:nvSpPr>
        <p:spPr>
          <a:xfrm>
            <a:off x="4617005" y="1743587"/>
            <a:ext cx="4572000" cy="2462213"/>
          </a:xfrm>
          <a:prstGeom prst="rect">
            <a:avLst/>
          </a:prstGeom>
        </p:spPr>
        <p:txBody>
          <a:bodyPr>
            <a:spAutoFit/>
          </a:bodyPr>
          <a:lstStyle/>
          <a:p>
            <a:r>
              <a:rPr lang="en-US" altLang="zh-TW" dirty="0"/>
              <a:t>3</a:t>
            </a:r>
            <a:r>
              <a:rPr lang="zh-TW" altLang="en-US" dirty="0"/>
              <a:t>種通訊方式的差異</a:t>
            </a:r>
            <a:r>
              <a:rPr lang="en-US" altLang="zh-TW" dirty="0"/>
              <a:t>:</a:t>
            </a:r>
          </a:p>
          <a:p>
            <a:endParaRPr lang="en-US" altLang="zh-TW" dirty="0"/>
          </a:p>
          <a:p>
            <a:r>
              <a:rPr lang="en-US" altLang="zh-TW" dirty="0"/>
              <a:t>Topic: </a:t>
            </a:r>
            <a:r>
              <a:rPr lang="zh-TW" altLang="en-US" dirty="0"/>
              <a:t>最簡單也最常看到的應用，每支</a:t>
            </a:r>
            <a:r>
              <a:rPr lang="en-US" altLang="zh-TW" dirty="0"/>
              <a:t>node</a:t>
            </a:r>
            <a:r>
              <a:rPr lang="zh-TW" altLang="en-US" dirty="0"/>
              <a:t>都可以獨立作業</a:t>
            </a:r>
            <a:r>
              <a:rPr lang="en-US" altLang="zh-TW" dirty="0"/>
              <a:t>publish/subscribe</a:t>
            </a:r>
            <a:r>
              <a:rPr lang="zh-TW" altLang="en-US" dirty="0"/>
              <a:t>，並根據收到的</a:t>
            </a:r>
            <a:r>
              <a:rPr lang="en-US" altLang="zh-TW" dirty="0"/>
              <a:t>topic</a:t>
            </a:r>
            <a:r>
              <a:rPr lang="zh-TW" altLang="en-US" dirty="0"/>
              <a:t>進行作業。</a:t>
            </a:r>
            <a:endParaRPr lang="en-US" altLang="zh-TW" dirty="0"/>
          </a:p>
          <a:p>
            <a:endParaRPr lang="zh-TW" altLang="en-US" dirty="0"/>
          </a:p>
          <a:p>
            <a:r>
              <a:rPr lang="en-US" altLang="zh-TW" dirty="0"/>
              <a:t>Service: </a:t>
            </a:r>
            <a:r>
              <a:rPr lang="zh-TW" altLang="en-US" dirty="0"/>
              <a:t>需要依靠</a:t>
            </a:r>
            <a:r>
              <a:rPr lang="en-US" altLang="zh-TW" dirty="0"/>
              <a:t>server</a:t>
            </a:r>
            <a:r>
              <a:rPr lang="zh-TW" altLang="en-US" dirty="0"/>
              <a:t>端進行資料的處理，好處是</a:t>
            </a:r>
            <a:r>
              <a:rPr lang="en-US" altLang="zh-TW" dirty="0"/>
              <a:t>client</a:t>
            </a:r>
            <a:r>
              <a:rPr lang="zh-TW" altLang="en-US" dirty="0"/>
              <a:t>端只需要</a:t>
            </a:r>
            <a:r>
              <a:rPr lang="en-US" altLang="zh-TW" dirty="0"/>
              <a:t>call API</a:t>
            </a:r>
            <a:r>
              <a:rPr lang="zh-TW" altLang="en-US" dirty="0"/>
              <a:t>就可以進行後續的作業，不一定要自行實作該</a:t>
            </a:r>
            <a:r>
              <a:rPr lang="en-US" altLang="zh-TW" dirty="0"/>
              <a:t>API</a:t>
            </a:r>
            <a:r>
              <a:rPr lang="zh-TW" altLang="en-US" dirty="0"/>
              <a:t>。</a:t>
            </a:r>
            <a:endParaRPr lang="en-US" altLang="zh-TW" dirty="0"/>
          </a:p>
          <a:p>
            <a:endParaRPr lang="zh-TW" altLang="en-US" dirty="0"/>
          </a:p>
          <a:p>
            <a:r>
              <a:rPr lang="en-US" altLang="zh-TW" dirty="0"/>
              <a:t>Action: </a:t>
            </a:r>
            <a:r>
              <a:rPr lang="zh-TW" altLang="en-US" dirty="0"/>
              <a:t>進階的</a:t>
            </a:r>
            <a:r>
              <a:rPr lang="en-US" altLang="zh-TW" dirty="0"/>
              <a:t>service</a:t>
            </a:r>
            <a:r>
              <a:rPr lang="zh-TW" altLang="en-US" dirty="0"/>
              <a:t>用法，在</a:t>
            </a:r>
            <a:r>
              <a:rPr lang="en-US" altLang="zh-TW" dirty="0"/>
              <a:t>service</a:t>
            </a:r>
            <a:r>
              <a:rPr lang="zh-TW" altLang="en-US" dirty="0"/>
              <a:t>中加入更多的需求，可以進行任務的進度更新，以及終止條件等。</a:t>
            </a:r>
          </a:p>
        </p:txBody>
      </p:sp>
      <p:sp>
        <p:nvSpPr>
          <p:cNvPr id="8" name="矩形 7"/>
          <p:cNvSpPr/>
          <p:nvPr/>
        </p:nvSpPr>
        <p:spPr>
          <a:xfrm>
            <a:off x="7077978" y="4835723"/>
            <a:ext cx="2103781" cy="307777"/>
          </a:xfrm>
          <a:prstGeom prst="rect">
            <a:avLst/>
          </a:prstGeom>
        </p:spPr>
        <p:txBody>
          <a:bodyPr wrap="none">
            <a:spAutoFit/>
          </a:bodyPr>
          <a:lstStyle/>
          <a:p>
            <a:r>
              <a:rPr lang="en-US" altLang="zh-TW" dirty="0"/>
              <a:t>Source: http://wiki.ros.org/</a:t>
            </a:r>
            <a:endParaRPr lang="zh-TW" altLang="en-US" dirty="0"/>
          </a:p>
        </p:txBody>
      </p:sp>
    </p:spTree>
    <p:extLst>
      <p:ext uri="{BB962C8B-B14F-4D97-AF65-F5344CB8AC3E}">
        <p14:creationId xmlns:p14="http://schemas.microsoft.com/office/powerpoint/2010/main" val="172193916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pPr marL="187325" indent="-187325">
              <a:buFont typeface="Arial" pitchFamily="34" charset="0"/>
              <a:buChar char="•"/>
            </a:pPr>
            <a:r>
              <a:rPr lang="en-US" altLang="zh-TW" dirty="0"/>
              <a:t>ROS</a:t>
            </a:r>
            <a:r>
              <a:rPr lang="zh-TW" altLang="en-US" dirty="0"/>
              <a:t>實際運作情況</a:t>
            </a:r>
            <a:endParaRPr lang="en-US" altLang="zh-TW" dirty="0"/>
          </a:p>
        </p:txBody>
      </p:sp>
      <p:sp>
        <p:nvSpPr>
          <p:cNvPr id="40" name="椭圆 9">
            <a:extLst>
              <a:ext uri="{FF2B5EF4-FFF2-40B4-BE49-F238E27FC236}">
                <a16:creationId xmlns:a16="http://schemas.microsoft.com/office/drawing/2014/main" xmlns="" id="{341DC4E8-DB09-D644-BACA-4D7CFBE3E412}"/>
              </a:ext>
            </a:extLst>
          </p:cNvPr>
          <p:cNvSpPr>
            <a:spLocks noChangeAspect="1"/>
          </p:cNvSpPr>
          <p:nvPr/>
        </p:nvSpPr>
        <p:spPr>
          <a:xfrm>
            <a:off x="608267" y="4116879"/>
            <a:ext cx="508295" cy="504000"/>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endParaRPr>
          </a:p>
        </p:txBody>
      </p:sp>
      <p:grpSp>
        <p:nvGrpSpPr>
          <p:cNvPr id="14" name="群組 13">
            <a:extLst>
              <a:ext uri="{FF2B5EF4-FFF2-40B4-BE49-F238E27FC236}">
                <a16:creationId xmlns:a16="http://schemas.microsoft.com/office/drawing/2014/main" xmlns="" id="{4B7DF795-0F03-474C-ABB0-55B4F5FA97F8}"/>
              </a:ext>
            </a:extLst>
          </p:cNvPr>
          <p:cNvGrpSpPr/>
          <p:nvPr/>
        </p:nvGrpSpPr>
        <p:grpSpPr>
          <a:xfrm>
            <a:off x="1198179" y="1481958"/>
            <a:ext cx="2254469" cy="1220793"/>
            <a:chOff x="725214" y="1056290"/>
            <a:chExt cx="3074276" cy="1457275"/>
          </a:xfrm>
        </p:grpSpPr>
        <p:pic>
          <p:nvPicPr>
            <p:cNvPr id="15" name="圖片版面配置區 12">
              <a:extLst>
                <a:ext uri="{FF2B5EF4-FFF2-40B4-BE49-F238E27FC236}">
                  <a16:creationId xmlns:a16="http://schemas.microsoft.com/office/drawing/2014/main" xmlns="" id="{3AE6C470-724D-7B4D-8644-41F0E531C5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03" t="-30370" r="-3406" b="-61535"/>
            <a:stretch/>
          </p:blipFill>
          <p:spPr>
            <a:xfrm>
              <a:off x="793088" y="1213945"/>
              <a:ext cx="2808265" cy="1299620"/>
            </a:xfrm>
            <a:prstGeom prst="rect">
              <a:avLst/>
            </a:prstGeom>
          </p:spPr>
        </p:pic>
        <p:sp>
          <p:nvSpPr>
            <p:cNvPr id="16" name="矩形 15">
              <a:extLst>
                <a:ext uri="{FF2B5EF4-FFF2-40B4-BE49-F238E27FC236}">
                  <a16:creationId xmlns:a16="http://schemas.microsoft.com/office/drawing/2014/main" xmlns="" id="{4AAFE91D-36D9-F34F-9E74-9927738629C2}"/>
                </a:ext>
              </a:extLst>
            </p:cNvPr>
            <p:cNvSpPr/>
            <p:nvPr/>
          </p:nvSpPr>
          <p:spPr>
            <a:xfrm>
              <a:off x="725214" y="1056290"/>
              <a:ext cx="3074276" cy="135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矩形 16">
            <a:extLst>
              <a:ext uri="{FF2B5EF4-FFF2-40B4-BE49-F238E27FC236}">
                <a16:creationId xmlns:a16="http://schemas.microsoft.com/office/drawing/2014/main" xmlns="" id="{083C3EE0-D0ED-4E4F-99AA-512C703E04DF}"/>
              </a:ext>
            </a:extLst>
          </p:cNvPr>
          <p:cNvSpPr/>
          <p:nvPr/>
        </p:nvSpPr>
        <p:spPr>
          <a:xfrm>
            <a:off x="5551200" y="1614029"/>
            <a:ext cx="2066800" cy="8769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xmlns="" id="{8543417E-8A23-A245-96EB-E108B9E034B5}"/>
              </a:ext>
            </a:extLst>
          </p:cNvPr>
          <p:cNvSpPr txBox="1"/>
          <p:nvPr/>
        </p:nvSpPr>
        <p:spPr>
          <a:xfrm>
            <a:off x="5769399" y="1684479"/>
            <a:ext cx="1107996" cy="800219"/>
          </a:xfrm>
          <a:prstGeom prst="rect">
            <a:avLst/>
          </a:prstGeom>
          <a:noFill/>
        </p:spPr>
        <p:txBody>
          <a:bodyPr wrap="none" rtlCol="0">
            <a:spAutoFit/>
          </a:bodyPr>
          <a:lstStyle/>
          <a:p>
            <a:r>
              <a:rPr kumimoji="1" lang="zh-CN" altLang="en-US" sz="1800" dirty="0">
                <a:solidFill>
                  <a:srgbClr val="FF0000"/>
                </a:solidFill>
              </a:rPr>
              <a:t>感測器：</a:t>
            </a:r>
            <a:endParaRPr kumimoji="1" lang="en-US" altLang="zh-CN" sz="1800" dirty="0">
              <a:solidFill>
                <a:srgbClr val="FF0000"/>
              </a:solidFill>
            </a:endParaRPr>
          </a:p>
          <a:p>
            <a:r>
              <a:rPr kumimoji="1" lang="zh-CN" altLang="en-US" dirty="0"/>
              <a:t>光達</a:t>
            </a:r>
            <a:endParaRPr kumimoji="1" lang="en-US" altLang="zh-CN" dirty="0"/>
          </a:p>
          <a:p>
            <a:r>
              <a:rPr kumimoji="1" lang="en-US" altLang="zh-CN" dirty="0"/>
              <a:t>Webcam</a:t>
            </a:r>
          </a:p>
        </p:txBody>
      </p:sp>
      <p:cxnSp>
        <p:nvCxnSpPr>
          <p:cNvPr id="19" name="直線箭頭接點 12">
            <a:extLst>
              <a:ext uri="{FF2B5EF4-FFF2-40B4-BE49-F238E27FC236}">
                <a16:creationId xmlns:a16="http://schemas.microsoft.com/office/drawing/2014/main" xmlns="" id="{5202BEA7-C3B1-9E42-A1F6-CEB0566B728C}"/>
              </a:ext>
            </a:extLst>
          </p:cNvPr>
          <p:cNvCxnSpPr/>
          <p:nvPr/>
        </p:nvCxnSpPr>
        <p:spPr>
          <a:xfrm flipH="1">
            <a:off x="3600450" y="2049865"/>
            <a:ext cx="1757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E0DEB427-0CD5-7A4C-884D-E4FF5A323F7A}"/>
              </a:ext>
            </a:extLst>
          </p:cNvPr>
          <p:cNvSpPr/>
          <p:nvPr/>
        </p:nvSpPr>
        <p:spPr>
          <a:xfrm>
            <a:off x="1387098" y="3348891"/>
            <a:ext cx="2066800" cy="8769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2" name="直線箭頭接點 15">
            <a:extLst>
              <a:ext uri="{FF2B5EF4-FFF2-40B4-BE49-F238E27FC236}">
                <a16:creationId xmlns:a16="http://schemas.microsoft.com/office/drawing/2014/main" xmlns="" id="{4B3F6084-B3D3-7D4D-9E43-D74FE02D3504}"/>
              </a:ext>
            </a:extLst>
          </p:cNvPr>
          <p:cNvCxnSpPr>
            <a:stCxn id="15" idx="2"/>
          </p:cNvCxnSpPr>
          <p:nvPr/>
        </p:nvCxnSpPr>
        <p:spPr>
          <a:xfrm>
            <a:off x="2277650" y="2702751"/>
            <a:ext cx="0" cy="540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xmlns="" id="{CDE5FBA5-15F2-5D45-ABF1-2D2E5BA50791}"/>
              </a:ext>
            </a:extLst>
          </p:cNvPr>
          <p:cNvSpPr txBox="1"/>
          <p:nvPr/>
        </p:nvSpPr>
        <p:spPr>
          <a:xfrm>
            <a:off x="1811817" y="3445214"/>
            <a:ext cx="902811" cy="584775"/>
          </a:xfrm>
          <a:prstGeom prst="rect">
            <a:avLst/>
          </a:prstGeom>
          <a:noFill/>
        </p:spPr>
        <p:txBody>
          <a:bodyPr wrap="none" rtlCol="0">
            <a:spAutoFit/>
          </a:bodyPr>
          <a:lstStyle/>
          <a:p>
            <a:r>
              <a:rPr kumimoji="1" lang="zh-CN" altLang="en-US" sz="1800" dirty="0">
                <a:solidFill>
                  <a:srgbClr val="FF0000"/>
                </a:solidFill>
              </a:rPr>
              <a:t>底盤：</a:t>
            </a:r>
            <a:endParaRPr kumimoji="1" lang="en-US" altLang="zh-CN" sz="1800" dirty="0">
              <a:solidFill>
                <a:srgbClr val="FF0000"/>
              </a:solidFill>
            </a:endParaRPr>
          </a:p>
          <a:p>
            <a:r>
              <a:rPr kumimoji="1" lang="zh-TW" altLang="en-US" dirty="0"/>
              <a:t>驅動馬達</a:t>
            </a:r>
            <a:endParaRPr kumimoji="1" lang="en-US" altLang="zh-CN" dirty="0"/>
          </a:p>
        </p:txBody>
      </p:sp>
      <p:sp>
        <p:nvSpPr>
          <p:cNvPr id="24" name="文字方塊 23">
            <a:extLst>
              <a:ext uri="{FF2B5EF4-FFF2-40B4-BE49-F238E27FC236}">
                <a16:creationId xmlns:a16="http://schemas.microsoft.com/office/drawing/2014/main" xmlns="" id="{1E4282BF-2AED-D842-A1D8-D917CB031F1E}"/>
              </a:ext>
            </a:extLst>
          </p:cNvPr>
          <p:cNvSpPr txBox="1"/>
          <p:nvPr/>
        </p:nvSpPr>
        <p:spPr>
          <a:xfrm>
            <a:off x="3848189" y="1684479"/>
            <a:ext cx="1261884" cy="307777"/>
          </a:xfrm>
          <a:prstGeom prst="rect">
            <a:avLst/>
          </a:prstGeom>
          <a:noFill/>
        </p:spPr>
        <p:txBody>
          <a:bodyPr wrap="none" rtlCol="0">
            <a:spAutoFit/>
          </a:bodyPr>
          <a:lstStyle/>
          <a:p>
            <a:r>
              <a:rPr kumimoji="1" lang="zh-TW" altLang="en-US" dirty="0"/>
              <a:t>掃描周圍環境</a:t>
            </a:r>
            <a:endParaRPr kumimoji="1" lang="en-US" altLang="zh-CN" dirty="0"/>
          </a:p>
        </p:txBody>
      </p:sp>
      <p:sp>
        <p:nvSpPr>
          <p:cNvPr id="25" name="文字方塊 24">
            <a:extLst>
              <a:ext uri="{FF2B5EF4-FFF2-40B4-BE49-F238E27FC236}">
                <a16:creationId xmlns:a16="http://schemas.microsoft.com/office/drawing/2014/main" xmlns="" id="{4FEA340C-71C3-EA44-B9B4-355CFD009F45}"/>
              </a:ext>
            </a:extLst>
          </p:cNvPr>
          <p:cNvSpPr txBox="1"/>
          <p:nvPr/>
        </p:nvSpPr>
        <p:spPr>
          <a:xfrm>
            <a:off x="2420498" y="2846521"/>
            <a:ext cx="1301959" cy="307777"/>
          </a:xfrm>
          <a:prstGeom prst="rect">
            <a:avLst/>
          </a:prstGeom>
          <a:noFill/>
        </p:spPr>
        <p:txBody>
          <a:bodyPr wrap="none" rtlCol="0">
            <a:spAutoFit/>
          </a:bodyPr>
          <a:lstStyle/>
          <a:p>
            <a:r>
              <a:rPr kumimoji="1" lang="zh-TW" altLang="en-US" dirty="0"/>
              <a:t>控制</a:t>
            </a:r>
            <a:r>
              <a:rPr kumimoji="1" lang="en-US" altLang="zh-TW" dirty="0"/>
              <a:t>AMR</a:t>
            </a:r>
            <a:r>
              <a:rPr kumimoji="1" lang="zh-CN" altLang="en-US" dirty="0"/>
              <a:t>移動</a:t>
            </a:r>
            <a:endParaRPr kumimoji="1" lang="en-US" altLang="zh-CN" dirty="0"/>
          </a:p>
        </p:txBody>
      </p:sp>
      <p:sp>
        <p:nvSpPr>
          <p:cNvPr id="20" name="文字方塊 19">
            <a:extLst>
              <a:ext uri="{FF2B5EF4-FFF2-40B4-BE49-F238E27FC236}">
                <a16:creationId xmlns:a16="http://schemas.microsoft.com/office/drawing/2014/main" xmlns="" id="{6FB849F3-7FFF-B647-90F8-7906565AE6C2}"/>
              </a:ext>
            </a:extLst>
          </p:cNvPr>
          <p:cNvSpPr txBox="1"/>
          <p:nvPr/>
        </p:nvSpPr>
        <p:spPr>
          <a:xfrm>
            <a:off x="1674535" y="1162482"/>
            <a:ext cx="1464440" cy="369332"/>
          </a:xfrm>
          <a:prstGeom prst="rect">
            <a:avLst/>
          </a:prstGeom>
          <a:noFill/>
        </p:spPr>
        <p:txBody>
          <a:bodyPr wrap="none" rtlCol="0">
            <a:spAutoFit/>
          </a:bodyPr>
          <a:lstStyle/>
          <a:p>
            <a:r>
              <a:rPr kumimoji="1" lang="en-US" altLang="zh-TW" sz="1800" dirty="0">
                <a:solidFill>
                  <a:srgbClr val="FF0000"/>
                </a:solidFill>
              </a:rPr>
              <a:t>(ROS master)</a:t>
            </a:r>
            <a:endParaRPr kumimoji="1" lang="en-US" altLang="zh-CN" sz="1800" dirty="0">
              <a:solidFill>
                <a:srgbClr val="FF0000"/>
              </a:solidFill>
            </a:endParaRPr>
          </a:p>
        </p:txBody>
      </p:sp>
    </p:spTree>
    <p:extLst>
      <p:ext uri="{BB962C8B-B14F-4D97-AF65-F5344CB8AC3E}">
        <p14:creationId xmlns:p14="http://schemas.microsoft.com/office/powerpoint/2010/main" val="129144835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a:t>ROS</a:t>
            </a:r>
            <a:r>
              <a:rPr lang="zh-TW" altLang="en-US" b="0" dirty="0"/>
              <a:t>專案如何運作</a:t>
            </a:r>
            <a:endParaRPr lang="en-US" altLang="zh-TW" b="0" dirty="0"/>
          </a:p>
        </p:txBody>
      </p:sp>
      <p:pic>
        <p:nvPicPr>
          <p:cNvPr id="8" name="Picture 4" descr="ROS Package &amp; Nodeéä¿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15" y="1005161"/>
            <a:ext cx="5771806" cy="328609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BEB18943-0E14-E440-99FB-FD0693B04D7D}"/>
              </a:ext>
            </a:extLst>
          </p:cNvPr>
          <p:cNvSpPr/>
          <p:nvPr/>
        </p:nvSpPr>
        <p:spPr>
          <a:xfrm>
            <a:off x="6147175" y="1891732"/>
            <a:ext cx="4572000" cy="738664"/>
          </a:xfrm>
          <a:prstGeom prst="rect">
            <a:avLst/>
          </a:prstGeom>
        </p:spPr>
        <p:txBody>
          <a:bodyPr>
            <a:spAutoFit/>
          </a:bodyPr>
          <a:lstStyle/>
          <a:p>
            <a:pPr marL="285750" indent="-285750">
              <a:buFont typeface="Arial" panose="020B0604020202020204" pitchFamily="34" charset="0"/>
              <a:buChar char="•"/>
            </a:pPr>
            <a:r>
              <a:rPr lang="zh-TW" altLang="en-US" dirty="0"/>
              <a:t>程式容錯率</a:t>
            </a:r>
            <a:endParaRPr lang="en-US" altLang="zh-TW" dirty="0"/>
          </a:p>
          <a:p>
            <a:pPr marL="285750" indent="-285750">
              <a:buFont typeface="Arial" panose="020B0604020202020204" pitchFamily="34" charset="0"/>
              <a:buChar char="•"/>
            </a:pPr>
            <a:r>
              <a:rPr lang="en-US" altLang="zh-TW" dirty="0"/>
              <a:t>Node</a:t>
            </a:r>
            <a:r>
              <a:rPr lang="zh-TW" altLang="en-US" dirty="0"/>
              <a:t>支持不同程式語言</a:t>
            </a:r>
            <a:endParaRPr lang="en-US" altLang="zh-TW" dirty="0"/>
          </a:p>
          <a:p>
            <a:pPr marL="285750" indent="-285750">
              <a:buFont typeface="Arial" panose="020B0604020202020204" pitchFamily="34" charset="0"/>
              <a:buChar char="•"/>
            </a:pPr>
            <a:r>
              <a:rPr lang="en-US" altLang="zh-TW" dirty="0"/>
              <a:t>Node</a:t>
            </a:r>
            <a:r>
              <a:rPr lang="zh-TW" altLang="en-US" dirty="0"/>
              <a:t>不能有同樣的名稱</a:t>
            </a:r>
          </a:p>
        </p:txBody>
      </p:sp>
    </p:spTree>
    <p:extLst>
      <p:ext uri="{BB962C8B-B14F-4D97-AF65-F5344CB8AC3E}">
        <p14:creationId xmlns:p14="http://schemas.microsoft.com/office/powerpoint/2010/main" val="237118630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創建</a:t>
            </a:r>
            <a:r>
              <a:rPr lang="en-US" altLang="zh-TW" b="0" dirty="0"/>
              <a:t>Workspace</a:t>
            </a:r>
          </a:p>
        </p:txBody>
      </p:sp>
      <p:sp>
        <p:nvSpPr>
          <p:cNvPr id="13" name="文字方塊 12"/>
          <p:cNvSpPr txBox="1"/>
          <p:nvPr/>
        </p:nvSpPr>
        <p:spPr>
          <a:xfrm>
            <a:off x="708881" y="1749996"/>
            <a:ext cx="7065785" cy="523220"/>
          </a:xfrm>
          <a:prstGeom prst="rect">
            <a:avLst/>
          </a:prstGeom>
          <a:solidFill>
            <a:schemeClr val="tx1"/>
          </a:solidFill>
        </p:spPr>
        <p:txBody>
          <a:bodyPr wrap="square" rtlCol="0">
            <a:spAutoFit/>
          </a:bodyPr>
          <a:lstStyle/>
          <a:p>
            <a:r>
              <a:rPr lang="en-US" altLang="zh-TW" dirty="0">
                <a:solidFill>
                  <a:schemeClr val="bg1"/>
                </a:solidFill>
              </a:rPr>
              <a:t>$ cd ~/$workspace</a:t>
            </a:r>
          </a:p>
          <a:p>
            <a:r>
              <a:rPr lang="en-US" altLang="zh-TW" dirty="0">
                <a:solidFill>
                  <a:schemeClr val="bg1"/>
                </a:solidFill>
              </a:rPr>
              <a:t>$ </a:t>
            </a:r>
            <a:r>
              <a:rPr lang="en-US" altLang="zh-TW" dirty="0" err="1">
                <a:solidFill>
                  <a:schemeClr val="bg1"/>
                </a:solidFill>
              </a:rPr>
              <a:t>catkin_make</a:t>
            </a:r>
            <a:endParaRPr lang="en-US" altLang="zh-TW" dirty="0">
              <a:solidFill>
                <a:schemeClr val="bg1"/>
              </a:solidFill>
            </a:endParaRPr>
          </a:p>
        </p:txBody>
      </p:sp>
      <p:sp>
        <p:nvSpPr>
          <p:cNvPr id="14" name="文字方塊 13"/>
          <p:cNvSpPr txBox="1"/>
          <p:nvPr/>
        </p:nvSpPr>
        <p:spPr>
          <a:xfrm>
            <a:off x="4703594" y="3279932"/>
            <a:ext cx="3071072" cy="738664"/>
          </a:xfrm>
          <a:prstGeom prst="rect">
            <a:avLst/>
          </a:prstGeom>
          <a:noFill/>
        </p:spPr>
        <p:txBody>
          <a:bodyPr wrap="square" rtlCol="0">
            <a:spAutoFit/>
          </a:bodyPr>
          <a:lstStyle/>
          <a:p>
            <a:r>
              <a:rPr lang="en-US" altLang="zh-TW" dirty="0"/>
              <a:t>ROS</a:t>
            </a:r>
            <a:r>
              <a:rPr lang="zh-TW" altLang="en-US" dirty="0"/>
              <a:t>的編譯工具為</a:t>
            </a:r>
            <a:r>
              <a:rPr lang="en-US" altLang="zh-TW" dirty="0"/>
              <a:t>catkin</a:t>
            </a:r>
            <a:r>
              <a:rPr lang="zh-TW" altLang="en-US" dirty="0"/>
              <a:t>，一</a:t>
            </a:r>
            <a:r>
              <a:rPr lang="zh-TW" altLang="en-US" dirty="0" smtClean="0"/>
              <a:t>種類</a:t>
            </a:r>
            <a:r>
              <a:rPr lang="en-US" altLang="zh-TW" dirty="0" err="1" smtClean="0"/>
              <a:t>cmake</a:t>
            </a:r>
            <a:r>
              <a:rPr lang="zh-TW" altLang="en-US" dirty="0"/>
              <a:t>的工具，在創建完</a:t>
            </a:r>
            <a:r>
              <a:rPr lang="en-US" altLang="zh-TW" dirty="0"/>
              <a:t>workspace</a:t>
            </a:r>
            <a:r>
              <a:rPr lang="zh-TW" altLang="en-US" dirty="0"/>
              <a:t>並且放入</a:t>
            </a:r>
            <a:r>
              <a:rPr lang="en-US" altLang="zh-TW" dirty="0" err="1"/>
              <a:t>src</a:t>
            </a:r>
            <a:r>
              <a:rPr lang="zh-TW" altLang="en-US" dirty="0"/>
              <a:t>後，先編譯一次</a:t>
            </a:r>
          </a:p>
        </p:txBody>
      </p:sp>
      <p:pic>
        <p:nvPicPr>
          <p:cNvPr id="1026" name="Picture 2" descr="æªæä¾èªªæ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81" y="2751770"/>
            <a:ext cx="3381375"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30408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創建</a:t>
            </a:r>
            <a:r>
              <a:rPr lang="en-US" altLang="zh-TW" b="0" dirty="0"/>
              <a:t>Package</a:t>
            </a:r>
          </a:p>
        </p:txBody>
      </p:sp>
      <p:sp>
        <p:nvSpPr>
          <p:cNvPr id="8" name="文字方塊 7"/>
          <p:cNvSpPr txBox="1"/>
          <p:nvPr/>
        </p:nvSpPr>
        <p:spPr>
          <a:xfrm>
            <a:off x="613699" y="1626645"/>
            <a:ext cx="7065785" cy="307777"/>
          </a:xfrm>
          <a:prstGeom prst="rect">
            <a:avLst/>
          </a:prstGeom>
          <a:solidFill>
            <a:schemeClr val="tx1"/>
          </a:solidFill>
        </p:spPr>
        <p:txBody>
          <a:bodyPr wrap="square" rtlCol="0">
            <a:spAutoFit/>
          </a:bodyPr>
          <a:lstStyle/>
          <a:p>
            <a:r>
              <a:rPr lang="en-US" altLang="zh-TW" dirty="0">
                <a:solidFill>
                  <a:schemeClr val="bg1"/>
                </a:solidFill>
              </a:rPr>
              <a:t>$ </a:t>
            </a:r>
            <a:r>
              <a:rPr lang="en-US" altLang="zh-TW" dirty="0" err="1">
                <a:solidFill>
                  <a:schemeClr val="bg1"/>
                </a:solidFill>
              </a:rPr>
              <a:t>catkin_create_pkg</a:t>
            </a:r>
            <a:r>
              <a:rPr lang="en-US" altLang="zh-TW" dirty="0">
                <a:solidFill>
                  <a:schemeClr val="bg1"/>
                </a:solidFill>
              </a:rPr>
              <a:t> </a:t>
            </a:r>
            <a:r>
              <a:rPr lang="en-US" altLang="zh-TW" dirty="0" err="1">
                <a:solidFill>
                  <a:schemeClr val="bg1"/>
                </a:solidFill>
              </a:rPr>
              <a:t>beginner_auo</a:t>
            </a:r>
            <a:r>
              <a:rPr lang="en-US" altLang="zh-TW" dirty="0">
                <a:solidFill>
                  <a:schemeClr val="bg1"/>
                </a:solidFill>
              </a:rPr>
              <a:t> </a:t>
            </a:r>
            <a:r>
              <a:rPr lang="en-US" altLang="zh-TW" dirty="0" err="1">
                <a:solidFill>
                  <a:schemeClr val="bg1"/>
                </a:solidFill>
              </a:rPr>
              <a:t>std_msgs</a:t>
            </a:r>
            <a:r>
              <a:rPr lang="en-US" altLang="zh-TW" dirty="0">
                <a:solidFill>
                  <a:schemeClr val="bg1"/>
                </a:solidFill>
              </a:rPr>
              <a:t> </a:t>
            </a:r>
            <a:r>
              <a:rPr lang="en-US" altLang="zh-TW" dirty="0" err="1">
                <a:solidFill>
                  <a:schemeClr val="bg1"/>
                </a:solidFill>
              </a:rPr>
              <a:t>rospy</a:t>
            </a:r>
            <a:r>
              <a:rPr lang="en-US" altLang="zh-TW" dirty="0">
                <a:solidFill>
                  <a:schemeClr val="bg1"/>
                </a:solidFill>
              </a:rPr>
              <a:t> </a:t>
            </a:r>
            <a:r>
              <a:rPr lang="en-US" altLang="zh-TW" dirty="0" err="1">
                <a:solidFill>
                  <a:schemeClr val="bg1"/>
                </a:solidFill>
              </a:rPr>
              <a:t>roscpp</a:t>
            </a:r>
            <a:endParaRPr lang="zh-TW" altLang="en-US" dirty="0">
              <a:ln>
                <a:solidFill>
                  <a:schemeClr val="bg1"/>
                </a:solidFill>
              </a:ln>
              <a:solidFill>
                <a:schemeClr val="bg1"/>
              </a:solidFill>
            </a:endParaRPr>
          </a:p>
        </p:txBody>
      </p:sp>
      <p:sp>
        <p:nvSpPr>
          <p:cNvPr id="15" name="文字方塊 14"/>
          <p:cNvSpPr txBox="1"/>
          <p:nvPr/>
        </p:nvSpPr>
        <p:spPr>
          <a:xfrm>
            <a:off x="527110" y="1103425"/>
            <a:ext cx="6975775" cy="307777"/>
          </a:xfrm>
          <a:prstGeom prst="rect">
            <a:avLst/>
          </a:prstGeom>
          <a:noFill/>
        </p:spPr>
        <p:txBody>
          <a:bodyPr wrap="square" rtlCol="0">
            <a:spAutoFit/>
          </a:bodyPr>
          <a:lstStyle/>
          <a:p>
            <a:r>
              <a:rPr lang="zh-TW" altLang="en-US" dirty="0"/>
              <a:t>創建</a:t>
            </a:r>
            <a:r>
              <a:rPr lang="en-US" altLang="zh-TW" dirty="0"/>
              <a:t>package</a:t>
            </a:r>
            <a:r>
              <a:rPr lang="zh-TW" altLang="en-US" dirty="0"/>
              <a:t>的指令，</a:t>
            </a:r>
            <a:r>
              <a:rPr lang="en-US" altLang="zh-TW" dirty="0" err="1"/>
              <a:t>catkin_create_pkg</a:t>
            </a:r>
            <a:r>
              <a:rPr lang="en-US" altLang="zh-TW" dirty="0"/>
              <a:t> &lt;</a:t>
            </a:r>
            <a:r>
              <a:rPr lang="en-US" altLang="zh-TW" dirty="0" err="1"/>
              <a:t>package_name</a:t>
            </a:r>
            <a:r>
              <a:rPr lang="en-US" altLang="zh-TW" dirty="0"/>
              <a:t>&gt; [depend1] [depend2] [depend3]</a:t>
            </a:r>
            <a:endParaRPr lang="zh-TW" altLang="en-US" dirty="0"/>
          </a:p>
        </p:txBody>
      </p:sp>
      <p:pic>
        <p:nvPicPr>
          <p:cNvPr id="2052" name="Picture 4" descr="æªæä¾èªªæ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36" y="2076695"/>
            <a:ext cx="70104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027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pPr marL="187325" indent="-187325"/>
            <a:r>
              <a:rPr lang="zh-TW" altLang="en-US" dirty="0"/>
              <a:t>什麼是</a:t>
            </a:r>
            <a:r>
              <a:rPr lang="en-US" altLang="zh-TW" dirty="0"/>
              <a:t>ROS</a:t>
            </a:r>
          </a:p>
        </p:txBody>
      </p:sp>
      <p:pic>
        <p:nvPicPr>
          <p:cNvPr id="19" name="圖片版面配置區 12">
            <a:hlinkClick r:id="rId3"/>
            <a:extLst>
              <a:ext uri="{FF2B5EF4-FFF2-40B4-BE49-F238E27FC236}">
                <a16:creationId xmlns:a16="http://schemas.microsoft.com/office/drawing/2014/main" xmlns="" id="{BC4AD8EB-2BA0-9748-8929-19FAF9D5523A}"/>
              </a:ext>
            </a:extLst>
          </p:cNvPr>
          <p:cNvPicPr>
            <a:picLocks noChangeAspect="1"/>
          </p:cNvPicPr>
          <p:nvPr/>
        </p:nvPicPr>
        <p:blipFill rotWithShape="1">
          <a:blip r:embed="rId4">
            <a:extLst>
              <a:ext uri="{28A0092B-C50C-407E-A947-70E740481C1C}">
                <a14:useLocalDpi xmlns:a14="http://schemas.microsoft.com/office/drawing/2010/main" val="0"/>
              </a:ext>
            </a:extLst>
          </a:blip>
          <a:srcRect l="-6703" t="-30370" r="-3406" b="-61535"/>
          <a:stretch/>
        </p:blipFill>
        <p:spPr>
          <a:xfrm>
            <a:off x="236483" y="906565"/>
            <a:ext cx="4490098" cy="2077945"/>
          </a:xfrm>
          <a:prstGeom prst="rect">
            <a:avLst/>
          </a:prstGeom>
        </p:spPr>
      </p:pic>
      <p:sp>
        <p:nvSpPr>
          <p:cNvPr id="25" name="文字版面配置區 15">
            <a:extLst>
              <a:ext uri="{FF2B5EF4-FFF2-40B4-BE49-F238E27FC236}">
                <a16:creationId xmlns:a16="http://schemas.microsoft.com/office/drawing/2014/main" xmlns="" id="{5386A991-AD82-5342-BFF4-7D561E4A87B2}"/>
              </a:ext>
            </a:extLst>
          </p:cNvPr>
          <p:cNvSpPr txBox="1">
            <a:spLocks/>
          </p:cNvSpPr>
          <p:nvPr/>
        </p:nvSpPr>
        <p:spPr>
          <a:xfrm>
            <a:off x="236483" y="2693282"/>
            <a:ext cx="8229135" cy="179097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TW" sz="5400" dirty="0">
                <a:latin typeface="+mn-lt"/>
              </a:rPr>
              <a:t>Robot Operating System </a:t>
            </a:r>
          </a:p>
          <a:p>
            <a:pPr algn="ctr"/>
            <a:r>
              <a:rPr lang="en-US" altLang="zh-TW" sz="5400" dirty="0">
                <a:latin typeface="+mn-lt"/>
              </a:rPr>
              <a:t>(ROS)</a:t>
            </a:r>
            <a:endParaRPr lang="zh-TW" altLang="en-US" sz="5400" dirty="0">
              <a:latin typeface="+mn-lt"/>
            </a:endParaRPr>
          </a:p>
        </p:txBody>
      </p:sp>
    </p:spTree>
    <p:extLst>
      <p:ext uri="{BB962C8B-B14F-4D97-AF65-F5344CB8AC3E}">
        <p14:creationId xmlns:p14="http://schemas.microsoft.com/office/powerpoint/2010/main" val="9592040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smtClean="0"/>
              <a:t>安裝</a:t>
            </a:r>
            <a:r>
              <a:rPr lang="en-US" altLang="zh-TW" b="0" dirty="0" smtClean="0"/>
              <a:t>Package_1</a:t>
            </a:r>
            <a:endParaRPr lang="en-US" altLang="zh-TW" b="0" dirty="0"/>
          </a:p>
        </p:txBody>
      </p:sp>
      <p:sp>
        <p:nvSpPr>
          <p:cNvPr id="15" name="文字方塊 14"/>
          <p:cNvSpPr txBox="1"/>
          <p:nvPr/>
        </p:nvSpPr>
        <p:spPr>
          <a:xfrm>
            <a:off x="536445" y="1103425"/>
            <a:ext cx="6975775" cy="307777"/>
          </a:xfrm>
          <a:prstGeom prst="rect">
            <a:avLst/>
          </a:prstGeom>
          <a:noFill/>
        </p:spPr>
        <p:txBody>
          <a:bodyPr wrap="square" rtlCol="0">
            <a:spAutoFit/>
          </a:bodyPr>
          <a:lstStyle/>
          <a:p>
            <a:r>
              <a:rPr lang="zh-TW" altLang="en-US" dirty="0" smtClean="0"/>
              <a:t>根據</a:t>
            </a:r>
            <a:r>
              <a:rPr lang="en-US" altLang="zh-TW" dirty="0" smtClean="0"/>
              <a:t>source code:</a:t>
            </a:r>
            <a:endParaRPr lang="zh-TW" altLang="en-US" dirty="0"/>
          </a:p>
        </p:txBody>
      </p:sp>
      <p:pic>
        <p:nvPicPr>
          <p:cNvPr id="2" name="圖片 1"/>
          <p:cNvPicPr>
            <a:picLocks noChangeAspect="1"/>
          </p:cNvPicPr>
          <p:nvPr/>
        </p:nvPicPr>
        <p:blipFill rotWithShape="1">
          <a:blip r:embed="rId3"/>
          <a:srcRect r="27411"/>
          <a:stretch/>
        </p:blipFill>
        <p:spPr>
          <a:xfrm>
            <a:off x="540317" y="1418374"/>
            <a:ext cx="3986678" cy="2790643"/>
          </a:xfrm>
          <a:prstGeom prst="rect">
            <a:avLst/>
          </a:prstGeom>
        </p:spPr>
      </p:pic>
      <p:sp>
        <p:nvSpPr>
          <p:cNvPr id="7" name="文字方塊 6"/>
          <p:cNvSpPr txBox="1"/>
          <p:nvPr/>
        </p:nvSpPr>
        <p:spPr>
          <a:xfrm>
            <a:off x="5139969" y="2613560"/>
            <a:ext cx="3226224" cy="307777"/>
          </a:xfrm>
          <a:prstGeom prst="rect">
            <a:avLst/>
          </a:prstGeom>
          <a:noFill/>
        </p:spPr>
        <p:txBody>
          <a:bodyPr wrap="square" rtlCol="0">
            <a:spAutoFit/>
          </a:bodyPr>
          <a:lstStyle/>
          <a:p>
            <a:r>
              <a:rPr lang="zh-TW" altLang="en-US" dirty="0" smtClean="0"/>
              <a:t>將</a:t>
            </a:r>
            <a:r>
              <a:rPr lang="en-US" altLang="zh-TW" dirty="0" smtClean="0"/>
              <a:t>source </a:t>
            </a:r>
            <a:r>
              <a:rPr lang="en-US" altLang="zh-TW" dirty="0" err="1" smtClean="0"/>
              <a:t>git</a:t>
            </a:r>
            <a:r>
              <a:rPr lang="en-US" altLang="zh-TW" dirty="0" smtClean="0"/>
              <a:t> clone</a:t>
            </a:r>
            <a:r>
              <a:rPr lang="zh-TW" altLang="en-US" dirty="0" smtClean="0"/>
              <a:t>到</a:t>
            </a:r>
            <a:r>
              <a:rPr lang="en-US" altLang="zh-TW" dirty="0" smtClean="0"/>
              <a:t>workspace</a:t>
            </a:r>
            <a:r>
              <a:rPr lang="zh-TW" altLang="en-US" dirty="0" smtClean="0"/>
              <a:t>底下的</a:t>
            </a:r>
            <a:r>
              <a:rPr lang="en-US" altLang="zh-TW" dirty="0" err="1" smtClean="0"/>
              <a:t>src</a:t>
            </a:r>
            <a:endParaRPr lang="zh-TW" altLang="en-US" dirty="0"/>
          </a:p>
        </p:txBody>
      </p:sp>
      <p:pic>
        <p:nvPicPr>
          <p:cNvPr id="9" name="Picture 2" descr="æªæä¾èªªæ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065" y="2942191"/>
            <a:ext cx="3381375"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563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smtClean="0"/>
              <a:t>安裝</a:t>
            </a:r>
            <a:r>
              <a:rPr lang="en-US" altLang="zh-TW" b="0" dirty="0" smtClean="0"/>
              <a:t>Package_2</a:t>
            </a:r>
            <a:endParaRPr lang="en-US" altLang="zh-TW" b="0" dirty="0"/>
          </a:p>
        </p:txBody>
      </p:sp>
      <p:sp>
        <p:nvSpPr>
          <p:cNvPr id="8" name="文字方塊 7"/>
          <p:cNvSpPr txBox="1"/>
          <p:nvPr/>
        </p:nvSpPr>
        <p:spPr>
          <a:xfrm>
            <a:off x="536445" y="1518923"/>
            <a:ext cx="7065785" cy="307777"/>
          </a:xfrm>
          <a:prstGeom prst="rect">
            <a:avLst/>
          </a:prstGeom>
          <a:solidFill>
            <a:schemeClr val="tx1"/>
          </a:solidFill>
        </p:spPr>
        <p:txBody>
          <a:bodyPr wrap="square" rtlCol="0">
            <a:spAutoFit/>
          </a:bodyPr>
          <a:lstStyle/>
          <a:p>
            <a:r>
              <a:rPr lang="en-US" altLang="zh-TW" dirty="0">
                <a:solidFill>
                  <a:schemeClr val="bg1"/>
                </a:solidFill>
              </a:rPr>
              <a:t>$ </a:t>
            </a:r>
            <a:r>
              <a:rPr lang="en-US" altLang="zh-TW" dirty="0" err="1" smtClean="0">
                <a:solidFill>
                  <a:schemeClr val="bg1"/>
                </a:solidFill>
              </a:rPr>
              <a:t>sudo</a:t>
            </a:r>
            <a:r>
              <a:rPr lang="en-US" altLang="zh-TW" dirty="0" smtClean="0">
                <a:solidFill>
                  <a:schemeClr val="bg1"/>
                </a:solidFill>
              </a:rPr>
              <a:t> apt install </a:t>
            </a:r>
            <a:r>
              <a:rPr lang="en-US" altLang="zh-TW" dirty="0" err="1" smtClean="0">
                <a:solidFill>
                  <a:schemeClr val="bg1"/>
                </a:solidFill>
              </a:rPr>
              <a:t>ros</a:t>
            </a:r>
            <a:r>
              <a:rPr lang="en-US" altLang="zh-TW" dirty="0" smtClean="0">
                <a:solidFill>
                  <a:schemeClr val="bg1"/>
                </a:solidFill>
              </a:rPr>
              <a:t>-melodic-</a:t>
            </a:r>
            <a:r>
              <a:rPr lang="en-US" altLang="zh-TW" dirty="0" err="1" smtClean="0">
                <a:solidFill>
                  <a:schemeClr val="bg1"/>
                </a:solidFill>
              </a:rPr>
              <a:t>rviz</a:t>
            </a:r>
            <a:endParaRPr lang="zh-TW" altLang="en-US" dirty="0">
              <a:ln>
                <a:solidFill>
                  <a:schemeClr val="bg1"/>
                </a:solidFill>
              </a:ln>
              <a:solidFill>
                <a:schemeClr val="bg1"/>
              </a:solidFill>
            </a:endParaRPr>
          </a:p>
        </p:txBody>
      </p:sp>
      <p:sp>
        <p:nvSpPr>
          <p:cNvPr id="15" name="文字方塊 14"/>
          <p:cNvSpPr txBox="1"/>
          <p:nvPr/>
        </p:nvSpPr>
        <p:spPr>
          <a:xfrm>
            <a:off x="536445" y="1103425"/>
            <a:ext cx="6975775" cy="523220"/>
          </a:xfrm>
          <a:prstGeom prst="rect">
            <a:avLst/>
          </a:prstGeom>
          <a:noFill/>
        </p:spPr>
        <p:txBody>
          <a:bodyPr wrap="square" rtlCol="0">
            <a:spAutoFit/>
          </a:bodyPr>
          <a:lstStyle/>
          <a:p>
            <a:r>
              <a:rPr lang="zh-TW" altLang="en-US" dirty="0" smtClean="0"/>
              <a:t>根據</a:t>
            </a:r>
            <a:r>
              <a:rPr lang="en-US" altLang="zh-TW" dirty="0"/>
              <a:t>apt </a:t>
            </a:r>
            <a:r>
              <a:rPr lang="en-US" altLang="zh-TW" dirty="0" smtClean="0"/>
              <a:t>install </a:t>
            </a:r>
            <a:r>
              <a:rPr lang="en-US" altLang="zh-TW" dirty="0" err="1" smtClean="0"/>
              <a:t>ros</a:t>
            </a:r>
            <a:r>
              <a:rPr lang="en-US" altLang="zh-TW" dirty="0" smtClean="0"/>
              <a:t>- [</a:t>
            </a:r>
            <a:r>
              <a:rPr lang="en-US" altLang="zh-TW" dirty="0" err="1" smtClean="0"/>
              <a:t>ros</a:t>
            </a:r>
            <a:r>
              <a:rPr lang="en-US" altLang="zh-TW" dirty="0" smtClean="0"/>
              <a:t> version] - </a:t>
            </a:r>
            <a:r>
              <a:rPr lang="en-US" altLang="zh-TW" dirty="0"/>
              <a:t>&lt;</a:t>
            </a:r>
            <a:r>
              <a:rPr lang="en-US" altLang="zh-TW" dirty="0" err="1" smtClean="0"/>
              <a:t>package_name</a:t>
            </a:r>
            <a:r>
              <a:rPr lang="en-US" altLang="zh-TW" dirty="0" smtClean="0"/>
              <a:t>&gt;</a:t>
            </a:r>
            <a:endParaRPr lang="zh-TW" altLang="en-US" dirty="0"/>
          </a:p>
          <a:p>
            <a:r>
              <a:rPr lang="en-US" altLang="zh-TW" dirty="0" smtClean="0"/>
              <a:t>:</a:t>
            </a:r>
            <a:endParaRPr lang="zh-TW" altLang="en-US" dirty="0"/>
          </a:p>
        </p:txBody>
      </p:sp>
    </p:spTree>
    <p:extLst>
      <p:ext uri="{BB962C8B-B14F-4D97-AF65-F5344CB8AC3E}">
        <p14:creationId xmlns:p14="http://schemas.microsoft.com/office/powerpoint/2010/main" val="428433880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創建</a:t>
            </a:r>
            <a:r>
              <a:rPr lang="en-US" altLang="zh-TW" b="0" dirty="0"/>
              <a:t>Node</a:t>
            </a:r>
            <a:r>
              <a:rPr lang="zh-TW" altLang="en-US" b="0" dirty="0"/>
              <a:t>，以</a:t>
            </a:r>
            <a:r>
              <a:rPr lang="en-US" altLang="zh-TW" b="0" dirty="0"/>
              <a:t>python</a:t>
            </a:r>
            <a:r>
              <a:rPr lang="zh-TW" altLang="en-US" b="0" dirty="0"/>
              <a:t>為例</a:t>
            </a:r>
            <a:r>
              <a:rPr lang="en-US" altLang="zh-TW" b="0" dirty="0"/>
              <a:t> </a:t>
            </a:r>
          </a:p>
        </p:txBody>
      </p:sp>
      <p:sp>
        <p:nvSpPr>
          <p:cNvPr id="15" name="文字方塊 14"/>
          <p:cNvSpPr txBox="1"/>
          <p:nvPr/>
        </p:nvSpPr>
        <p:spPr>
          <a:xfrm>
            <a:off x="296525" y="1401620"/>
            <a:ext cx="6975775" cy="307777"/>
          </a:xfrm>
          <a:prstGeom prst="rect">
            <a:avLst/>
          </a:prstGeom>
          <a:noFill/>
        </p:spPr>
        <p:txBody>
          <a:bodyPr wrap="square" rtlCol="0">
            <a:spAutoFit/>
          </a:bodyPr>
          <a:lstStyle/>
          <a:p>
            <a:r>
              <a:rPr lang="zh-TW" altLang="en-US" dirty="0"/>
              <a:t>在</a:t>
            </a:r>
            <a:r>
              <a:rPr lang="en-US" altLang="zh-TW" dirty="0"/>
              <a:t>package</a:t>
            </a:r>
            <a:r>
              <a:rPr lang="zh-TW" altLang="en-US" dirty="0"/>
              <a:t>底下的</a:t>
            </a:r>
            <a:r>
              <a:rPr lang="en-US" altLang="zh-TW" dirty="0" err="1"/>
              <a:t>src</a:t>
            </a:r>
            <a:r>
              <a:rPr lang="zh-TW" altLang="en-US" dirty="0"/>
              <a:t>內創建</a:t>
            </a:r>
            <a:r>
              <a:rPr lang="en-US" altLang="zh-TW" dirty="0"/>
              <a:t>2</a:t>
            </a:r>
            <a:r>
              <a:rPr lang="zh-TW" altLang="en-US" dirty="0"/>
              <a:t>檔案，分別是負責</a:t>
            </a:r>
            <a:r>
              <a:rPr lang="en-US" altLang="zh-TW" dirty="0"/>
              <a:t>talker</a:t>
            </a:r>
            <a:r>
              <a:rPr lang="zh-TW" altLang="en-US" dirty="0"/>
              <a:t>跟</a:t>
            </a:r>
            <a:r>
              <a:rPr lang="en-US" altLang="zh-TW" dirty="0"/>
              <a:t>listener</a:t>
            </a:r>
            <a:endParaRPr lang="zh-TW" altLang="en-US" dirty="0"/>
          </a:p>
        </p:txBody>
      </p:sp>
      <p:pic>
        <p:nvPicPr>
          <p:cNvPr id="3074" name="Picture 2" descr="æªæä¾èªªæ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25" y="2336516"/>
            <a:ext cx="4050450" cy="14592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æªæä¾èªªæ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990" y="2336516"/>
            <a:ext cx="4410490" cy="145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24448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執行</a:t>
            </a:r>
            <a:endParaRPr lang="en-US" altLang="zh-TW" b="0" dirty="0"/>
          </a:p>
        </p:txBody>
      </p:sp>
      <p:sp>
        <p:nvSpPr>
          <p:cNvPr id="15" name="文字方塊 14"/>
          <p:cNvSpPr txBox="1"/>
          <p:nvPr/>
        </p:nvSpPr>
        <p:spPr>
          <a:xfrm>
            <a:off x="527865" y="4641980"/>
            <a:ext cx="6975775" cy="307777"/>
          </a:xfrm>
          <a:prstGeom prst="rect">
            <a:avLst/>
          </a:prstGeom>
          <a:noFill/>
        </p:spPr>
        <p:txBody>
          <a:bodyPr wrap="square" rtlCol="0">
            <a:spAutoFit/>
          </a:bodyPr>
          <a:lstStyle/>
          <a:p>
            <a:r>
              <a:rPr lang="zh-TW" altLang="en-US" dirty="0"/>
              <a:t>請記得</a:t>
            </a:r>
            <a:r>
              <a:rPr lang="en-US" altLang="zh-TW" dirty="0" err="1"/>
              <a:t>chmod</a:t>
            </a:r>
            <a:r>
              <a:rPr lang="en-US" altLang="zh-TW" dirty="0"/>
              <a:t> +x</a:t>
            </a:r>
            <a:r>
              <a:rPr lang="zh-TW" altLang="en-US" dirty="0"/>
              <a:t>給兩個檔案，否則會收到權限不足</a:t>
            </a:r>
          </a:p>
        </p:txBody>
      </p:sp>
      <p:pic>
        <p:nvPicPr>
          <p:cNvPr id="4098" name="Picture 2" descr="æªæä¾èªªæ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59" y="1790887"/>
            <a:ext cx="7200800" cy="284396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547259" y="980635"/>
            <a:ext cx="7065785" cy="307777"/>
          </a:xfrm>
          <a:prstGeom prst="rect">
            <a:avLst/>
          </a:prstGeom>
          <a:solidFill>
            <a:schemeClr val="tx1"/>
          </a:solidFill>
        </p:spPr>
        <p:txBody>
          <a:bodyPr wrap="square" rtlCol="0">
            <a:spAutoFit/>
          </a:bodyPr>
          <a:lstStyle/>
          <a:p>
            <a:r>
              <a:rPr lang="en-US" altLang="zh-TW" dirty="0">
                <a:solidFill>
                  <a:schemeClr val="bg1"/>
                </a:solidFill>
              </a:rPr>
              <a:t>$ </a:t>
            </a:r>
            <a:r>
              <a:rPr lang="en-US" altLang="zh-TW" dirty="0" err="1">
                <a:solidFill>
                  <a:schemeClr val="bg1"/>
                </a:solidFill>
              </a:rPr>
              <a:t>rosrun</a:t>
            </a:r>
            <a:r>
              <a:rPr lang="en-US" altLang="zh-TW" dirty="0">
                <a:solidFill>
                  <a:schemeClr val="bg1"/>
                </a:solidFill>
              </a:rPr>
              <a:t> </a:t>
            </a:r>
            <a:r>
              <a:rPr lang="en-US" altLang="zh-TW" dirty="0" err="1">
                <a:solidFill>
                  <a:schemeClr val="bg1"/>
                </a:solidFill>
              </a:rPr>
              <a:t>beginner_auo</a:t>
            </a:r>
            <a:r>
              <a:rPr lang="en-US" altLang="zh-TW" dirty="0">
                <a:solidFill>
                  <a:schemeClr val="bg1"/>
                </a:solidFill>
              </a:rPr>
              <a:t> talker.py</a:t>
            </a:r>
            <a:endParaRPr lang="zh-TW" altLang="en-US" dirty="0">
              <a:ln>
                <a:solidFill>
                  <a:schemeClr val="bg1"/>
                </a:solidFill>
              </a:ln>
              <a:solidFill>
                <a:schemeClr val="bg1"/>
              </a:solidFill>
            </a:endParaRPr>
          </a:p>
        </p:txBody>
      </p:sp>
      <p:sp>
        <p:nvSpPr>
          <p:cNvPr id="9" name="文字方塊 8"/>
          <p:cNvSpPr txBox="1"/>
          <p:nvPr/>
        </p:nvSpPr>
        <p:spPr>
          <a:xfrm>
            <a:off x="547259" y="1372311"/>
            <a:ext cx="7065785" cy="307777"/>
          </a:xfrm>
          <a:prstGeom prst="rect">
            <a:avLst/>
          </a:prstGeom>
          <a:solidFill>
            <a:schemeClr val="tx1"/>
          </a:solidFill>
        </p:spPr>
        <p:txBody>
          <a:bodyPr wrap="square" rtlCol="0">
            <a:spAutoFit/>
          </a:bodyPr>
          <a:lstStyle/>
          <a:p>
            <a:r>
              <a:rPr lang="en-US" altLang="zh-TW" dirty="0">
                <a:solidFill>
                  <a:schemeClr val="bg1"/>
                </a:solidFill>
              </a:rPr>
              <a:t>$ </a:t>
            </a:r>
            <a:r>
              <a:rPr lang="en-US" altLang="zh-TW" dirty="0" err="1">
                <a:solidFill>
                  <a:schemeClr val="bg1"/>
                </a:solidFill>
              </a:rPr>
              <a:t>rosrun</a:t>
            </a:r>
            <a:r>
              <a:rPr lang="en-US" altLang="zh-TW" dirty="0">
                <a:solidFill>
                  <a:schemeClr val="bg1"/>
                </a:solidFill>
              </a:rPr>
              <a:t> </a:t>
            </a:r>
            <a:r>
              <a:rPr lang="en-US" altLang="zh-TW" dirty="0" err="1">
                <a:solidFill>
                  <a:schemeClr val="bg1"/>
                </a:solidFill>
              </a:rPr>
              <a:t>beginner_auo</a:t>
            </a:r>
            <a:r>
              <a:rPr lang="en-US" altLang="zh-TW" dirty="0">
                <a:solidFill>
                  <a:schemeClr val="bg1"/>
                </a:solidFill>
              </a:rPr>
              <a:t> listener.py</a:t>
            </a:r>
            <a:endParaRPr lang="zh-TW" altLang="en-US" dirty="0">
              <a:ln>
                <a:solidFill>
                  <a:schemeClr val="bg1"/>
                </a:solidFill>
              </a:ln>
              <a:solidFill>
                <a:schemeClr val="bg1"/>
              </a:solidFill>
            </a:endParaRPr>
          </a:p>
        </p:txBody>
      </p:sp>
    </p:spTree>
    <p:extLst>
      <p:ext uri="{BB962C8B-B14F-4D97-AF65-F5344CB8AC3E}">
        <p14:creationId xmlns:p14="http://schemas.microsoft.com/office/powerpoint/2010/main" val="375057521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err="1"/>
              <a:t>rqt_graph</a:t>
            </a:r>
            <a:r>
              <a:rPr lang="zh-TW" altLang="en-US" b="0" dirty="0"/>
              <a:t>工具</a:t>
            </a:r>
            <a:endParaRPr lang="en-US" altLang="zh-TW" b="0" dirty="0"/>
          </a:p>
        </p:txBody>
      </p:sp>
      <p:pic>
        <p:nvPicPr>
          <p:cNvPr id="5122" name="Picture 2" descr="æªæä¾èªªæ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299" y="1401620"/>
            <a:ext cx="5715635" cy="326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5741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常用軟體</a:t>
            </a:r>
            <a:r>
              <a:rPr lang="en-US" altLang="zh-TW" b="0" dirty="0"/>
              <a:t>Gazebo</a:t>
            </a:r>
          </a:p>
        </p:txBody>
      </p:sp>
      <p:pic>
        <p:nvPicPr>
          <p:cNvPr id="4098" name="Picture 2" descr="https://sychaichangkun.gitbooks.io/ros-tutorial-icourse163/content/pics/Gazeb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65" y="1491630"/>
            <a:ext cx="28384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51920" y="1671650"/>
            <a:ext cx="4572000" cy="1169551"/>
          </a:xfrm>
          <a:prstGeom prst="rect">
            <a:avLst/>
          </a:prstGeom>
        </p:spPr>
        <p:txBody>
          <a:bodyPr>
            <a:spAutoFit/>
          </a:bodyPr>
          <a:lstStyle/>
          <a:p>
            <a:r>
              <a:rPr lang="en-US" altLang="zh-CN" dirty="0"/>
              <a:t>Gazebo</a:t>
            </a:r>
            <a:r>
              <a:rPr lang="zh-CN" altLang="en-US" dirty="0"/>
              <a:t>是一个</a:t>
            </a:r>
            <a:r>
              <a:rPr lang="zh-TW" altLang="en-US" dirty="0"/>
              <a:t>機器人</a:t>
            </a:r>
            <a:r>
              <a:rPr lang="zh-CN" altLang="en-US" dirty="0"/>
              <a:t>仿真工具，</a:t>
            </a:r>
            <a:r>
              <a:rPr lang="zh-TW" altLang="en-US" dirty="0"/>
              <a:t>也是模擬器</a:t>
            </a:r>
            <a:r>
              <a:rPr lang="zh-CN" altLang="en-US" dirty="0"/>
              <a:t>，是</a:t>
            </a:r>
            <a:r>
              <a:rPr lang="zh-TW" altLang="en-US" dirty="0"/>
              <a:t>一個獨立</a:t>
            </a:r>
            <a:r>
              <a:rPr lang="zh-CN" altLang="en-US" dirty="0"/>
              <a:t>的</a:t>
            </a:r>
            <a:r>
              <a:rPr lang="zh-TW" altLang="en-US" dirty="0"/>
              <a:t>開源機器人仿真平台</a:t>
            </a:r>
            <a:r>
              <a:rPr lang="zh-CN" altLang="en-US" dirty="0" smtClean="0"/>
              <a:t>。</a:t>
            </a:r>
            <a:r>
              <a:rPr lang="en-US" altLang="zh-CN" dirty="0" smtClean="0"/>
              <a:t>Gazebo</a:t>
            </a:r>
            <a:r>
              <a:rPr lang="zh-TW" altLang="en-US" dirty="0"/>
              <a:t>不僅開源</a:t>
            </a:r>
            <a:r>
              <a:rPr lang="zh-CN" altLang="en-US" dirty="0"/>
              <a:t>，也是是兼容</a:t>
            </a:r>
            <a:r>
              <a:rPr lang="en-US" altLang="zh-CN" dirty="0"/>
              <a:t>ROS</a:t>
            </a:r>
            <a:r>
              <a:rPr lang="zh-CN" altLang="en-US" dirty="0"/>
              <a:t>最好的仿真工具。</a:t>
            </a:r>
            <a:endParaRPr lang="en-US" altLang="zh-CN" dirty="0"/>
          </a:p>
          <a:p>
            <a:r>
              <a:rPr lang="en-US" altLang="zh-CN" dirty="0"/>
              <a:t/>
            </a:r>
            <a:br>
              <a:rPr lang="en-US" altLang="zh-CN" dirty="0"/>
            </a:br>
            <a:r>
              <a:rPr lang="zh-TW" altLang="en-US" dirty="0"/>
              <a:t>產生仿真模擬的好處是什麼呢</a:t>
            </a:r>
            <a:r>
              <a:rPr lang="en-US" altLang="zh-TW" dirty="0"/>
              <a:t>?</a:t>
            </a:r>
            <a:endParaRPr lang="zh-TW" altLang="en-US" dirty="0"/>
          </a:p>
        </p:txBody>
      </p:sp>
    </p:spTree>
    <p:extLst>
      <p:ext uri="{BB962C8B-B14F-4D97-AF65-F5344CB8AC3E}">
        <p14:creationId xmlns:p14="http://schemas.microsoft.com/office/powerpoint/2010/main" val="36987874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常用軟體</a:t>
            </a:r>
            <a:r>
              <a:rPr lang="en-US" altLang="zh-TW" b="0" dirty="0" err="1"/>
              <a:t>Rviz</a:t>
            </a:r>
            <a:endParaRPr lang="en-US" altLang="zh-TW" b="0" dirty="0"/>
          </a:p>
        </p:txBody>
      </p:sp>
      <p:sp>
        <p:nvSpPr>
          <p:cNvPr id="5" name="矩形 4"/>
          <p:cNvSpPr/>
          <p:nvPr/>
        </p:nvSpPr>
        <p:spPr>
          <a:xfrm>
            <a:off x="3851920" y="1671650"/>
            <a:ext cx="4572000" cy="738664"/>
          </a:xfrm>
          <a:prstGeom prst="rect">
            <a:avLst/>
          </a:prstGeom>
        </p:spPr>
        <p:txBody>
          <a:bodyPr>
            <a:spAutoFit/>
          </a:bodyPr>
          <a:lstStyle/>
          <a:p>
            <a:r>
              <a:rPr lang="zh-TW" altLang="en-US" dirty="0"/>
              <a:t>基本上在調整和開發都離不開這個工具</a:t>
            </a:r>
            <a:r>
              <a:rPr lang="en-US" altLang="zh-TW" dirty="0"/>
              <a:t>——</a:t>
            </a:r>
            <a:r>
              <a:rPr lang="en-US" altLang="zh-CN" dirty="0" err="1"/>
              <a:t>RViz</a:t>
            </a:r>
            <a:r>
              <a:rPr lang="en-US" altLang="zh-CN" dirty="0"/>
              <a:t>(the </a:t>
            </a:r>
            <a:r>
              <a:rPr lang="en-US" altLang="zh-CN" dirty="0" err="1"/>
              <a:t>Robit</a:t>
            </a:r>
            <a:r>
              <a:rPr lang="en-US" altLang="zh-CN" dirty="0"/>
              <a:t> Visualization tool)</a:t>
            </a:r>
            <a:r>
              <a:rPr lang="zh-TW" altLang="en-US" dirty="0"/>
              <a:t>機器人可視化工具，可視化的作用是直觀的，它極大的方便了監控和調整等操作。</a:t>
            </a:r>
          </a:p>
        </p:txBody>
      </p:sp>
      <p:pic>
        <p:nvPicPr>
          <p:cNvPr id="6146" name="Picture 2" descr="https://sychaichangkun.gitbooks.io/ros-tutorial-icourse163/content/pics/RVi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75" y="1671650"/>
            <a:ext cx="268605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84841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Gazebo</a:t>
            </a:r>
            <a:r>
              <a:rPr lang="zh-TW" altLang="en-US" dirty="0"/>
              <a:t>與</a:t>
            </a:r>
            <a:r>
              <a:rPr lang="en-US" altLang="zh-TW" dirty="0" err="1"/>
              <a:t>Rviz</a:t>
            </a:r>
            <a:r>
              <a:rPr lang="zh-TW" altLang="en-US" dirty="0"/>
              <a:t>的差異</a:t>
            </a:r>
            <a:r>
              <a:rPr lang="en-US" altLang="zh-TW" dirty="0"/>
              <a:t/>
            </a:r>
            <a:br>
              <a:rPr lang="en-US" altLang="zh-TW" dirty="0"/>
            </a:br>
            <a:endParaRPr lang="zh-TW" altLang="en-US" dirty="0"/>
          </a:p>
        </p:txBody>
      </p:sp>
      <p:pic>
        <p:nvPicPr>
          <p:cNvPr id="6146" name="Picture 2" descr="https://sychaichangkun.gitbooks.io/ros-tutorial-icourse163/content/pics/RVi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990" y="1381215"/>
            <a:ext cx="2686050" cy="15811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306286" y="3476478"/>
            <a:ext cx="7020780" cy="523220"/>
          </a:xfrm>
          <a:prstGeom prst="rect">
            <a:avLst/>
          </a:prstGeom>
        </p:spPr>
        <p:txBody>
          <a:bodyPr wrap="square">
            <a:spAutoFit/>
          </a:bodyPr>
          <a:lstStyle/>
          <a:p>
            <a:r>
              <a:rPr lang="en-US" altLang="zh-TW" dirty="0"/>
              <a:t>Gazebo</a:t>
            </a:r>
            <a:r>
              <a:rPr lang="zh-TW" altLang="en-US" dirty="0"/>
              <a:t>主要是提供數據，提供一個仿真的模擬環境，再透過模擬的感測器來回饋數據；</a:t>
            </a:r>
            <a:r>
              <a:rPr lang="en-US" altLang="zh-TW" dirty="0" err="1"/>
              <a:t>Rviz</a:t>
            </a:r>
            <a:r>
              <a:rPr lang="zh-TW" altLang="en-US" dirty="0"/>
              <a:t>是根據資料來做一個可視化的回饋，並且根據</a:t>
            </a:r>
            <a:r>
              <a:rPr lang="en-US" altLang="zh-TW" dirty="0"/>
              <a:t>subscribe</a:t>
            </a:r>
            <a:r>
              <a:rPr lang="zh-TW" altLang="en-US" dirty="0"/>
              <a:t> </a:t>
            </a:r>
            <a:r>
              <a:rPr lang="en-US" altLang="zh-TW" dirty="0"/>
              <a:t>topic</a:t>
            </a:r>
            <a:r>
              <a:rPr lang="zh-TW" altLang="en-US" dirty="0"/>
              <a:t>來回饋。</a:t>
            </a:r>
          </a:p>
        </p:txBody>
      </p:sp>
      <p:pic>
        <p:nvPicPr>
          <p:cNvPr id="7" name="Picture 2" descr="https://sychaichangkun.gitbooks.io/ros-tutorial-icourse163/content/pics/Gazeb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635" y="1217582"/>
            <a:ext cx="1890210" cy="178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81720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a:t>Gazebo</a:t>
            </a:r>
            <a:r>
              <a:rPr lang="zh-TW" altLang="en-US" b="0" dirty="0"/>
              <a:t>建圖示範示範</a:t>
            </a:r>
            <a:endParaRPr lang="en-US" altLang="zh-TW" b="0" dirty="0"/>
          </a:p>
        </p:txBody>
      </p:sp>
      <p:pic>
        <p:nvPicPr>
          <p:cNvPr id="7170" name="Picture 2" descr="ROS Integration - Quadrotor 3D Mapping &amp; Navig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25" y="1041580"/>
            <a:ext cx="4519016" cy="371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61482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err="1"/>
              <a:t>Lidar</a:t>
            </a:r>
            <a:r>
              <a:rPr lang="en-US" altLang="zh-TW" b="0" dirty="0"/>
              <a:t> vs Radar</a:t>
            </a:r>
          </a:p>
        </p:txBody>
      </p:sp>
      <p:sp>
        <p:nvSpPr>
          <p:cNvPr id="3" name="矩形 2"/>
          <p:cNvSpPr/>
          <p:nvPr/>
        </p:nvSpPr>
        <p:spPr>
          <a:xfrm>
            <a:off x="5877145" y="4835723"/>
            <a:ext cx="5481216" cy="307777"/>
          </a:xfrm>
          <a:prstGeom prst="rect">
            <a:avLst/>
          </a:prstGeom>
        </p:spPr>
        <p:txBody>
          <a:bodyPr wrap="square">
            <a:spAutoFit/>
          </a:bodyPr>
          <a:lstStyle/>
          <a:p>
            <a:r>
              <a:rPr lang="en-US" altLang="zh-TW" dirty="0"/>
              <a:t>Source: https://kknews.cc/car/zkabe53.html</a:t>
            </a:r>
            <a:endParaRPr lang="zh-TW" altLang="en-US" dirty="0"/>
          </a:p>
        </p:txBody>
      </p:sp>
      <p:pic>
        <p:nvPicPr>
          <p:cNvPr id="16386" name="Picture 2" descr="LiDAR vs. RADAR | FierceElectron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449531"/>
            <a:ext cx="7206161" cy="313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7821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22"/>
          </p:nvPr>
        </p:nvSpPr>
        <p:spPr/>
        <p:txBody>
          <a:bodyPr/>
          <a:lstStyle/>
          <a:p>
            <a:pPr marL="187325" indent="-187325"/>
            <a:r>
              <a:rPr lang="zh-TW" altLang="en-US" dirty="0"/>
              <a:t>什麼是</a:t>
            </a:r>
            <a:r>
              <a:rPr lang="en-US" altLang="zh-TW" dirty="0" smtClean="0"/>
              <a:t>ROS ?</a:t>
            </a:r>
          </a:p>
          <a:p>
            <a:pPr marL="187325" indent="-187325"/>
            <a:r>
              <a:rPr lang="en-US" altLang="zh-TW" dirty="0" smtClean="0"/>
              <a:t>ROS</a:t>
            </a:r>
            <a:r>
              <a:rPr lang="zh-TW" altLang="en-US" dirty="0"/>
              <a:t>如何</a:t>
            </a:r>
            <a:r>
              <a:rPr lang="zh-TW" altLang="en-US" dirty="0" smtClean="0"/>
              <a:t>通訊</a:t>
            </a:r>
            <a:endParaRPr lang="en-US" altLang="zh-TW" dirty="0" smtClean="0"/>
          </a:p>
          <a:p>
            <a:pPr marL="187325" indent="-187325"/>
            <a:r>
              <a:rPr lang="zh-TW" altLang="en-US" dirty="0" smtClean="0"/>
              <a:t>創建</a:t>
            </a:r>
            <a:r>
              <a:rPr lang="en-US" altLang="zh-TW" dirty="0"/>
              <a:t>ROS</a:t>
            </a:r>
            <a:r>
              <a:rPr lang="zh-TW" altLang="en-US" dirty="0"/>
              <a:t>專案第一</a:t>
            </a:r>
            <a:r>
              <a:rPr lang="zh-TW" altLang="en-US" dirty="0" smtClean="0"/>
              <a:t>步</a:t>
            </a:r>
            <a:endParaRPr lang="en-US" altLang="zh-TW" dirty="0" smtClean="0"/>
          </a:p>
          <a:p>
            <a:pPr marL="187325" indent="-187325"/>
            <a:r>
              <a:rPr lang="zh-TW" altLang="en-US" dirty="0" smtClean="0"/>
              <a:t>常用</a:t>
            </a:r>
            <a:r>
              <a:rPr lang="zh-TW" altLang="en-US" dirty="0"/>
              <a:t>軟體介紹與實</a:t>
            </a:r>
            <a:r>
              <a:rPr lang="zh-TW" altLang="en-US" dirty="0" smtClean="0"/>
              <a:t>作</a:t>
            </a:r>
            <a:endParaRPr lang="en-US" altLang="zh-TW" dirty="0" smtClean="0"/>
          </a:p>
          <a:p>
            <a:pPr marL="187325" indent="-187325"/>
            <a:r>
              <a:rPr lang="en-US" altLang="zh-TW" dirty="0" smtClean="0"/>
              <a:t>Demo </a:t>
            </a:r>
            <a:r>
              <a:rPr lang="en-US" altLang="zh-TW" dirty="0"/>
              <a:t>gazebo &amp; slam</a:t>
            </a:r>
          </a:p>
          <a:p>
            <a:pPr marL="187325" indent="-187325"/>
            <a:r>
              <a:rPr lang="en-US" altLang="zh-TW" dirty="0"/>
              <a:t>ROS1 vs ROS2</a:t>
            </a:r>
          </a:p>
          <a:p>
            <a:pPr marL="187325" indent="-187325"/>
            <a:r>
              <a:rPr lang="en-US" altLang="zh-TW" dirty="0"/>
              <a:t>Q&amp;A</a:t>
            </a:r>
          </a:p>
        </p:txBody>
      </p:sp>
      <p:sp>
        <p:nvSpPr>
          <p:cNvPr id="3" name="文字版面配置區 2"/>
          <p:cNvSpPr>
            <a:spLocks noGrp="1"/>
          </p:cNvSpPr>
          <p:nvPr>
            <p:ph type="body" sz="quarter" idx="19"/>
          </p:nvPr>
        </p:nvSpPr>
        <p:spPr/>
        <p:txBody>
          <a:bodyPr/>
          <a:lstStyle/>
          <a:p>
            <a:r>
              <a:rPr lang="en-US" altLang="zh-TW" dirty="0"/>
              <a:t>Outline</a:t>
            </a:r>
          </a:p>
        </p:txBody>
      </p:sp>
    </p:spTree>
    <p:extLst>
      <p:ext uri="{BB962C8B-B14F-4D97-AF65-F5344CB8AC3E}">
        <p14:creationId xmlns:p14="http://schemas.microsoft.com/office/powerpoint/2010/main" val="25696181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a:t>SLAM(simultaneous localization and mapping)</a:t>
            </a:r>
          </a:p>
        </p:txBody>
      </p:sp>
      <p:pic>
        <p:nvPicPr>
          <p:cNvPr id="9218" name="Picture 2" descr="https://ithelp.ithome.com.tw/upload/images/20190923/20120406HePdC0id8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2365"/>
            <a:ext cx="3601305" cy="306901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93842" y="2346725"/>
            <a:ext cx="2337371" cy="307777"/>
          </a:xfrm>
          <a:prstGeom prst="rect">
            <a:avLst/>
          </a:prstGeom>
        </p:spPr>
        <p:txBody>
          <a:bodyPr wrap="none">
            <a:spAutoFit/>
          </a:bodyPr>
          <a:lstStyle/>
          <a:p>
            <a:r>
              <a:rPr lang="en-US" altLang="zh-TW" dirty="0"/>
              <a:t>SLAM=localization + mapping</a:t>
            </a:r>
            <a:endParaRPr lang="zh-TW" altLang="en-US" dirty="0"/>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https://sychaichangkun.gitbooks.io/ros-tutorial-icourse163/content/chapter9/</a:t>
            </a:r>
            <a:endParaRPr lang="zh-TW" altLang="en-US" dirty="0"/>
          </a:p>
        </p:txBody>
      </p:sp>
      <p:sp>
        <p:nvSpPr>
          <p:cNvPr id="5" name="文字方塊 4">
            <a:extLst>
              <a:ext uri="{FF2B5EF4-FFF2-40B4-BE49-F238E27FC236}">
                <a16:creationId xmlns:a16="http://schemas.microsoft.com/office/drawing/2014/main" xmlns="" id="{ADD2611A-7C58-8144-A375-EA11E4F5C9F0}"/>
              </a:ext>
            </a:extLst>
          </p:cNvPr>
          <p:cNvSpPr txBox="1"/>
          <p:nvPr/>
        </p:nvSpPr>
        <p:spPr>
          <a:xfrm>
            <a:off x="739302" y="3103123"/>
            <a:ext cx="184731" cy="307777"/>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7354347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err="1"/>
              <a:t>Gmapping_algorithm</a:t>
            </a:r>
            <a:endParaRPr lang="en-US" altLang="zh-TW" b="0" dirty="0"/>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https://sychaichangkun.gitbooks.io/ros-tutorial-icourse163/content/chapter9/9.2.html</a:t>
            </a:r>
            <a:endParaRPr lang="zh-TW" altLang="en-US" dirty="0"/>
          </a:p>
        </p:txBody>
      </p:sp>
      <p:pic>
        <p:nvPicPr>
          <p:cNvPr id="10242" name="Picture 2" descr="https://ithelp.ithome.com.tw/upload/images/20190924/20120406KuT5Gv70P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50" y="1865729"/>
            <a:ext cx="4053376" cy="207023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PLIDAR A3M1 360Â° Laser Range Scanner - SEN-15045 - SparkFun Electronics"/>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2167" b="69833" l="10000" r="90000">
                        <a14:foregroundMark x1="21500" y1="57667" x2="18000" y2="58167"/>
                        <a14:foregroundMark x1="22333" y1="58000" x2="17333" y2="59167"/>
                        <a14:foregroundMark x1="23500" y1="58667" x2="21167" y2="55667"/>
                        <a14:foregroundMark x1="22667" y1="59167" x2="17667" y2="59333"/>
                      </a14:backgroundRemoval>
                    </a14:imgEffect>
                  </a14:imgLayer>
                </a14:imgProps>
              </a:ext>
              <a:ext uri="{28A0092B-C50C-407E-A947-70E740481C1C}">
                <a14:useLocalDpi xmlns:a14="http://schemas.microsoft.com/office/drawing/2010/main" val="0"/>
              </a:ext>
            </a:extLst>
          </a:blip>
          <a:srcRect t="32287" b="29913"/>
          <a:stretch/>
        </p:blipFill>
        <p:spPr bwMode="auto">
          <a:xfrm>
            <a:off x="4789772" y="2900844"/>
            <a:ext cx="3104849" cy="11736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602820" y="1526562"/>
            <a:ext cx="912942" cy="307777"/>
          </a:xfrm>
          <a:prstGeom prst="rect">
            <a:avLst/>
          </a:prstGeom>
        </p:spPr>
        <p:txBody>
          <a:bodyPr wrap="none">
            <a:spAutoFit/>
          </a:bodyPr>
          <a:lstStyle/>
          <a:p>
            <a:r>
              <a:rPr lang="zh-TW" altLang="en-US" dirty="0"/>
              <a:t>odometry</a:t>
            </a:r>
          </a:p>
        </p:txBody>
      </p:sp>
      <p:sp>
        <p:nvSpPr>
          <p:cNvPr id="6" name="矩形 5"/>
          <p:cNvSpPr/>
          <p:nvPr/>
        </p:nvSpPr>
        <p:spPr>
          <a:xfrm>
            <a:off x="7807459" y="3333763"/>
            <a:ext cx="503664" cy="307777"/>
          </a:xfrm>
          <a:prstGeom prst="rect">
            <a:avLst/>
          </a:prstGeom>
        </p:spPr>
        <p:txBody>
          <a:bodyPr wrap="none">
            <a:spAutoFit/>
          </a:bodyPr>
          <a:lstStyle/>
          <a:p>
            <a:r>
              <a:rPr lang="en-US" altLang="zh-TW" dirty="0" err="1"/>
              <a:t>lidar</a:t>
            </a:r>
            <a:endParaRPr lang="zh-TW" altLang="en-US" dirty="0"/>
          </a:p>
        </p:txBody>
      </p:sp>
      <p:pic>
        <p:nvPicPr>
          <p:cNvPr id="10248" name="Picture 8" descr="ADXL345 ä¸è»¸å éåº¦è¨(CGGs)"/>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607" b="89738" l="2402" r="97598"/>
                    </a14:imgEffect>
                  </a14:imgLayer>
                </a14:imgProps>
              </a:ext>
              <a:ext uri="{28A0092B-C50C-407E-A947-70E740481C1C}">
                <a14:useLocalDpi xmlns:a14="http://schemas.microsoft.com/office/drawing/2010/main" val="0"/>
              </a:ext>
            </a:extLst>
          </a:blip>
          <a:srcRect/>
          <a:stretch>
            <a:fillRect/>
          </a:stretch>
        </p:blipFill>
        <p:spPr bwMode="auto">
          <a:xfrm>
            <a:off x="5562110" y="903489"/>
            <a:ext cx="1924479" cy="192448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58438" y="4186393"/>
            <a:ext cx="4572000" cy="738664"/>
          </a:xfrm>
          <a:prstGeom prst="rect">
            <a:avLst/>
          </a:prstGeom>
        </p:spPr>
        <p:txBody>
          <a:bodyPr>
            <a:spAutoFit/>
          </a:bodyPr>
          <a:lstStyle/>
          <a:p>
            <a:r>
              <a:rPr lang="en-US" altLang="zh-TW" dirty="0"/>
              <a:t>#</a:t>
            </a:r>
            <a:r>
              <a:rPr lang="zh-TW" altLang="en-US" dirty="0"/>
              <a:t>特色</a:t>
            </a:r>
            <a:r>
              <a:rPr lang="en-US" altLang="zh-TW" dirty="0"/>
              <a:t>:</a:t>
            </a:r>
            <a:r>
              <a:rPr lang="zh-TW" altLang="en-US" dirty="0"/>
              <a:t>依賴里程計（</a:t>
            </a:r>
            <a:r>
              <a:rPr lang="en-US" altLang="zh-TW" dirty="0" err="1"/>
              <a:t>odometry</a:t>
            </a:r>
            <a:r>
              <a:rPr lang="zh-TW" altLang="en-US" dirty="0"/>
              <a:t>），無法適用無人機及地面小車不平坦區域；無迴環；在長廊及低特徵場景中建圖效果好</a:t>
            </a:r>
          </a:p>
        </p:txBody>
      </p:sp>
    </p:spTree>
    <p:extLst>
      <p:ext uri="{BB962C8B-B14F-4D97-AF65-F5344CB8AC3E}">
        <p14:creationId xmlns:p14="http://schemas.microsoft.com/office/powerpoint/2010/main" val="74824456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err="1"/>
              <a:t>Hetor_mapping</a:t>
            </a:r>
            <a:endParaRPr lang="en-US" altLang="zh-TW" b="0" dirty="0"/>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https://sychaichangkun.gitbooks.io/ros-tutorial-icourse163/content/chapter9/9.4.html</a:t>
            </a:r>
            <a:endParaRPr lang="zh-TW" altLang="en-US" dirty="0"/>
          </a:p>
        </p:txBody>
      </p:sp>
      <p:pic>
        <p:nvPicPr>
          <p:cNvPr id="10244" name="Picture 4" descr="What is an IMU in Robotics and Hardware? | Studica Blo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852" b="96296" l="532" r="98227"/>
                    </a14:imgEffect>
                  </a14:imgLayer>
                </a14:imgProps>
              </a:ext>
              <a:ext uri="{28A0092B-C50C-407E-A947-70E740481C1C}">
                <a14:useLocalDpi xmlns:a14="http://schemas.microsoft.com/office/drawing/2010/main" val="0"/>
              </a:ext>
            </a:extLst>
          </a:blip>
          <a:srcRect/>
          <a:stretch>
            <a:fillRect/>
          </a:stretch>
        </p:blipFill>
        <p:spPr bwMode="auto">
          <a:xfrm>
            <a:off x="5877145" y="1232358"/>
            <a:ext cx="1410157" cy="13501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PLIDAR A3M1 360Â° Laser Range Scanner - SEN-15045 - SparkFun Electronic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2167" b="69833" l="10000" r="90000">
                        <a14:foregroundMark x1="21500" y1="57667" x2="18000" y2="58167"/>
                        <a14:foregroundMark x1="22333" y1="58000" x2="17333" y2="59167"/>
                        <a14:foregroundMark x1="23500" y1="58667" x2="21167" y2="55667"/>
                        <a14:foregroundMark x1="22667" y1="59167" x2="17667" y2="59333"/>
                      </a14:backgroundRemoval>
                    </a14:imgEffect>
                  </a14:imgLayer>
                </a14:imgProps>
              </a:ext>
              <a:ext uri="{28A0092B-C50C-407E-A947-70E740481C1C}">
                <a14:useLocalDpi xmlns:a14="http://schemas.microsoft.com/office/drawing/2010/main" val="0"/>
              </a:ext>
            </a:extLst>
          </a:blip>
          <a:srcRect t="32287" b="29913"/>
          <a:stretch/>
        </p:blipFill>
        <p:spPr bwMode="auto">
          <a:xfrm>
            <a:off x="5309581" y="3015558"/>
            <a:ext cx="2497878" cy="9441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602820" y="1526562"/>
            <a:ext cx="495649" cy="307777"/>
          </a:xfrm>
          <a:prstGeom prst="rect">
            <a:avLst/>
          </a:prstGeom>
        </p:spPr>
        <p:txBody>
          <a:bodyPr wrap="none">
            <a:spAutoFit/>
          </a:bodyPr>
          <a:lstStyle/>
          <a:p>
            <a:r>
              <a:rPr lang="en-US" altLang="zh-TW" dirty="0"/>
              <a:t>IMU</a:t>
            </a:r>
            <a:endParaRPr lang="zh-TW" altLang="en-US" dirty="0"/>
          </a:p>
        </p:txBody>
      </p:sp>
      <p:sp>
        <p:nvSpPr>
          <p:cNvPr id="6" name="矩形 5"/>
          <p:cNvSpPr/>
          <p:nvPr/>
        </p:nvSpPr>
        <p:spPr>
          <a:xfrm>
            <a:off x="7807459" y="3333763"/>
            <a:ext cx="503664" cy="307777"/>
          </a:xfrm>
          <a:prstGeom prst="rect">
            <a:avLst/>
          </a:prstGeom>
        </p:spPr>
        <p:txBody>
          <a:bodyPr wrap="none">
            <a:spAutoFit/>
          </a:bodyPr>
          <a:lstStyle/>
          <a:p>
            <a:r>
              <a:rPr lang="en-US" altLang="zh-TW" dirty="0" err="1"/>
              <a:t>lidar</a:t>
            </a:r>
            <a:endParaRPr lang="zh-TW" altLang="en-US" dirty="0"/>
          </a:p>
        </p:txBody>
      </p:sp>
      <p:pic>
        <p:nvPicPr>
          <p:cNvPr id="11266" name="Picture 2" descr="slam_gmapp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380" y="1296093"/>
            <a:ext cx="5385247" cy="27912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76380" y="4108902"/>
            <a:ext cx="4572000" cy="523220"/>
          </a:xfrm>
          <a:prstGeom prst="rect">
            <a:avLst/>
          </a:prstGeom>
        </p:spPr>
        <p:txBody>
          <a:bodyPr>
            <a:spAutoFit/>
          </a:bodyPr>
          <a:lstStyle/>
          <a:p>
            <a:r>
              <a:rPr lang="en-US" altLang="zh-TW" dirty="0"/>
              <a:t>#</a:t>
            </a:r>
            <a:r>
              <a:rPr lang="zh-TW" altLang="en-US" dirty="0"/>
              <a:t>特色</a:t>
            </a:r>
            <a:r>
              <a:rPr lang="en-US" altLang="zh-TW" dirty="0"/>
              <a:t>: </a:t>
            </a:r>
            <a:r>
              <a:rPr lang="zh-TW" altLang="en-US" dirty="0"/>
              <a:t>不需要里程計；可以結合</a:t>
            </a:r>
            <a:r>
              <a:rPr lang="en-US" altLang="zh-TW" dirty="0"/>
              <a:t>IMU</a:t>
            </a:r>
            <a:r>
              <a:rPr lang="zh-TW" altLang="en-US" dirty="0"/>
              <a:t>數據使用；沒有閉環檢測部分</a:t>
            </a:r>
            <a:r>
              <a:rPr lang="en-US" altLang="zh-TW" dirty="0"/>
              <a:t>,</a:t>
            </a:r>
            <a:r>
              <a:rPr lang="zh-TW" altLang="en-US" dirty="0"/>
              <a:t>精確度高；柵格地圖；適合手持</a:t>
            </a:r>
          </a:p>
        </p:txBody>
      </p:sp>
    </p:spTree>
    <p:extLst>
      <p:ext uri="{BB962C8B-B14F-4D97-AF65-F5344CB8AC3E}">
        <p14:creationId xmlns:p14="http://schemas.microsoft.com/office/powerpoint/2010/main" val="187789639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a:t>Localization_amcl_0</a:t>
            </a:r>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https://en.wikipedia.org/wiki/Monte_Carlo_localization</a:t>
            </a:r>
            <a:endParaRPr lang="zh-TW" altLang="en-US" dirty="0"/>
          </a:p>
        </p:txBody>
      </p:sp>
      <p:pic>
        <p:nvPicPr>
          <p:cNvPr id="15362" name="Picture 2" descr="wikiä¾å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62" y="1041580"/>
            <a:ext cx="6721955" cy="368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23252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a:t>Localization_amcl_1</a:t>
            </a:r>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https://blog.csdn.net/guoyunlei/article/details/80940095</a:t>
            </a:r>
            <a:endParaRPr lang="zh-TW" altLang="en-US" dirty="0"/>
          </a:p>
        </p:txBody>
      </p:sp>
      <p:sp>
        <p:nvSpPr>
          <p:cNvPr id="13" name="矩形 12"/>
          <p:cNvSpPr/>
          <p:nvPr/>
        </p:nvSpPr>
        <p:spPr>
          <a:xfrm>
            <a:off x="358438" y="4186393"/>
            <a:ext cx="4572000" cy="307777"/>
          </a:xfrm>
          <a:prstGeom prst="rect">
            <a:avLst/>
          </a:prstGeom>
        </p:spPr>
        <p:txBody>
          <a:bodyPr>
            <a:spAutoFit/>
          </a:bodyPr>
          <a:lstStyle/>
          <a:p>
            <a:r>
              <a:rPr lang="zh-TW" altLang="en-US" dirty="0">
                <a:solidFill>
                  <a:srgbClr val="303233"/>
                </a:solidFill>
                <a:latin typeface="Lato"/>
              </a:rPr>
              <a:t>將生成好的地圖均勻撒上可能的方向與位置</a:t>
            </a:r>
            <a:endParaRPr lang="zh-TW" altLang="en-US" dirty="0"/>
          </a:p>
        </p:txBody>
      </p:sp>
      <p:pic>
        <p:nvPicPr>
          <p:cNvPr id="12290" name="Picture 2" descr="æçå®éª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438" y="1412758"/>
            <a:ext cx="3658513" cy="27736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åå§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394576"/>
            <a:ext cx="3825425" cy="278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52809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a:t>Localization_amcl_2</a:t>
            </a:r>
          </a:p>
        </p:txBody>
      </p:sp>
      <p:sp>
        <p:nvSpPr>
          <p:cNvPr id="3" name="矩形 2"/>
          <p:cNvSpPr/>
          <p:nvPr/>
        </p:nvSpPr>
        <p:spPr>
          <a:xfrm>
            <a:off x="4671126" y="4632122"/>
            <a:ext cx="4572000" cy="523220"/>
          </a:xfrm>
          <a:prstGeom prst="rect">
            <a:avLst/>
          </a:prstGeom>
        </p:spPr>
        <p:txBody>
          <a:bodyPr>
            <a:spAutoFit/>
          </a:bodyPr>
          <a:lstStyle/>
          <a:p>
            <a:r>
              <a:rPr lang="en-US" altLang="zh-TW" dirty="0"/>
              <a:t>Source: https://blog.csdn.net/guoyunlei/article/details/80940095</a:t>
            </a:r>
            <a:endParaRPr lang="zh-TW" altLang="en-US" dirty="0"/>
          </a:p>
        </p:txBody>
      </p:sp>
      <p:sp>
        <p:nvSpPr>
          <p:cNvPr id="13" name="矩形 12"/>
          <p:cNvSpPr/>
          <p:nvPr/>
        </p:nvSpPr>
        <p:spPr>
          <a:xfrm>
            <a:off x="358437" y="4186393"/>
            <a:ext cx="6598827" cy="307777"/>
          </a:xfrm>
          <a:prstGeom prst="rect">
            <a:avLst/>
          </a:prstGeom>
        </p:spPr>
        <p:txBody>
          <a:bodyPr wrap="square">
            <a:spAutoFit/>
          </a:bodyPr>
          <a:lstStyle/>
          <a:p>
            <a:r>
              <a:rPr lang="zh-TW" altLang="en-US" dirty="0">
                <a:solidFill>
                  <a:srgbClr val="303233"/>
                </a:solidFill>
                <a:latin typeface="Lato"/>
              </a:rPr>
              <a:t>經過幾次的迭代校正後，開始找出最有可能的位置，最終迭代出正確位置。</a:t>
            </a:r>
            <a:endParaRPr lang="zh-TW" altLang="en-US" dirty="0"/>
          </a:p>
        </p:txBody>
      </p:sp>
      <p:pic>
        <p:nvPicPr>
          <p:cNvPr id="12290" name="Picture 2" descr="æçå®éª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438" y="1412758"/>
            <a:ext cx="3658513" cy="27736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åå§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394576"/>
            <a:ext cx="3825425" cy="27806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é´ç¶æ">
            <a:extLst>
              <a:ext uri="{FF2B5EF4-FFF2-40B4-BE49-F238E27FC236}">
                <a16:creationId xmlns:a16="http://schemas.microsoft.com/office/drawing/2014/main" xmlns="" id="{C2C76C75-61C9-564B-814E-549E1E184F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38" y="1418834"/>
            <a:ext cx="3658513" cy="2790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è¿éåå¾çæè¿°">
            <a:extLst>
              <a:ext uri="{FF2B5EF4-FFF2-40B4-BE49-F238E27FC236}">
                <a16:creationId xmlns:a16="http://schemas.microsoft.com/office/drawing/2014/main" xmlns="" id="{59BCBE24-C6E3-BE44-B05D-47F4727999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4545" y="1381129"/>
            <a:ext cx="3832880" cy="278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662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27865" y="231490"/>
            <a:ext cx="7779550" cy="1170130"/>
          </a:xfrm>
        </p:spPr>
        <p:txBody>
          <a:bodyPr/>
          <a:lstStyle/>
          <a:p>
            <a:r>
              <a:rPr lang="en-US" altLang="zh-TW" b="0" dirty="0"/>
              <a:t>Navigation</a:t>
            </a:r>
          </a:p>
        </p:txBody>
      </p:sp>
      <p:sp>
        <p:nvSpPr>
          <p:cNvPr id="3" name="矩形 2"/>
          <p:cNvSpPr/>
          <p:nvPr/>
        </p:nvSpPr>
        <p:spPr>
          <a:xfrm>
            <a:off x="5006337" y="4824326"/>
            <a:ext cx="4572000" cy="307777"/>
          </a:xfrm>
          <a:prstGeom prst="rect">
            <a:avLst/>
          </a:prstGeom>
        </p:spPr>
        <p:txBody>
          <a:bodyPr>
            <a:spAutoFit/>
          </a:bodyPr>
          <a:lstStyle/>
          <a:p>
            <a:r>
              <a:rPr lang="en-US" altLang="zh-TW" dirty="0"/>
              <a:t>Source: https://ithelp.ithome.com.tw/articles/10222020</a:t>
            </a:r>
            <a:endParaRPr lang="zh-TW" altLang="en-US" dirty="0"/>
          </a:p>
        </p:txBody>
      </p:sp>
      <p:pic>
        <p:nvPicPr>
          <p:cNvPr id="14338" name="Picture 2" descr="https://ithelp.ithome.com.tw/upload/images/20190928/20120406O1QdN2eZ7s.png"/>
          <p:cNvPicPr>
            <a:picLocks noChangeAspect="1" noChangeArrowheads="1"/>
          </p:cNvPicPr>
          <p:nvPr/>
        </p:nvPicPr>
        <p:blipFill rotWithShape="1">
          <a:blip r:embed="rId3">
            <a:extLst>
              <a:ext uri="{28A0092B-C50C-407E-A947-70E740481C1C}">
                <a14:useLocalDpi xmlns:a14="http://schemas.microsoft.com/office/drawing/2010/main" val="0"/>
              </a:ext>
            </a:extLst>
          </a:blip>
          <a:srcRect t="16196"/>
          <a:stretch/>
        </p:blipFill>
        <p:spPr bwMode="auto">
          <a:xfrm>
            <a:off x="1542942" y="1716655"/>
            <a:ext cx="5749395" cy="23244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ithelp.ithome.com.tw/upload/images/20190928/20120406vcFMrbhe4f.png"/>
          <p:cNvPicPr>
            <a:picLocks noChangeAspect="1" noChangeArrowheads="1"/>
          </p:cNvPicPr>
          <p:nvPr/>
        </p:nvPicPr>
        <p:blipFill rotWithShape="1">
          <a:blip r:embed="rId4">
            <a:extLst>
              <a:ext uri="{28A0092B-C50C-407E-A947-70E740481C1C}">
                <a14:useLocalDpi xmlns:a14="http://schemas.microsoft.com/office/drawing/2010/main" val="0"/>
              </a:ext>
            </a:extLst>
          </a:blip>
          <a:srcRect l="-1" r="-3535"/>
          <a:stretch/>
        </p:blipFill>
        <p:spPr bwMode="auto">
          <a:xfrm>
            <a:off x="1564858" y="1602505"/>
            <a:ext cx="5864373"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44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模擬建圖示範</a:t>
            </a:r>
            <a:endParaRPr lang="en-US" altLang="zh-TW" b="0" dirty="0"/>
          </a:p>
        </p:txBody>
      </p:sp>
      <p:pic>
        <p:nvPicPr>
          <p:cNvPr id="2050" name="Picture 2" descr="æªæä¾èªªæã">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590" y="1221600"/>
            <a:ext cx="6298029" cy="359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34358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smtClean="0"/>
              <a:t>ROS 1 vs ROS 2</a:t>
            </a:r>
            <a:endParaRPr lang="en-US" altLang="zh-TW" b="0" dirty="0"/>
          </a:p>
        </p:txBody>
      </p:sp>
      <p:pic>
        <p:nvPicPr>
          <p:cNvPr id="1026" name="Picture 2" descr="ROS1/ROS2 architecture. for DDS approach to ROS. We clarify th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0" y="1401620"/>
            <a:ext cx="60579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90283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39888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pPr marL="187325" indent="-187325">
              <a:buFont typeface="Arial" pitchFamily="34" charset="0"/>
              <a:buChar char="•"/>
            </a:pPr>
            <a:r>
              <a:rPr lang="en-US" altLang="zh-TW" dirty="0"/>
              <a:t>ROS</a:t>
            </a:r>
            <a:r>
              <a:rPr lang="zh-TW" altLang="en-US" dirty="0"/>
              <a:t>應用區細部的</a:t>
            </a:r>
            <a:r>
              <a:rPr lang="en-US" altLang="zh-TW" dirty="0"/>
              <a:t>Layout</a:t>
            </a:r>
            <a:r>
              <a:rPr lang="en-US" altLang="zh-TW" dirty="0">
                <a:solidFill>
                  <a:srgbClr val="FF0000"/>
                </a:solidFill>
              </a:rPr>
              <a:t/>
            </a:r>
            <a:br>
              <a:rPr lang="en-US" altLang="zh-TW" dirty="0">
                <a:solidFill>
                  <a:srgbClr val="FF0000"/>
                </a:solidFill>
              </a:rPr>
            </a:br>
            <a:endParaRPr lang="en-US" altLang="zh-TW" dirty="0"/>
          </a:p>
        </p:txBody>
      </p:sp>
      <p:pic>
        <p:nvPicPr>
          <p:cNvPr id="27" name="圖片 26">
            <a:extLst>
              <a:ext uri="{FF2B5EF4-FFF2-40B4-BE49-F238E27FC236}">
                <a16:creationId xmlns:a16="http://schemas.microsoft.com/office/drawing/2014/main" xmlns="" id="{4561AB98-EDF5-C346-89F1-E9FFD0FCB696}"/>
              </a:ext>
            </a:extLst>
          </p:cNvPr>
          <p:cNvPicPr>
            <a:picLocks noChangeAspect="1"/>
          </p:cNvPicPr>
          <p:nvPr/>
        </p:nvPicPr>
        <p:blipFill>
          <a:blip r:embed="rId3"/>
          <a:stretch>
            <a:fillRect/>
          </a:stretch>
        </p:blipFill>
        <p:spPr>
          <a:xfrm>
            <a:off x="161510" y="1806665"/>
            <a:ext cx="4455495" cy="3215814"/>
          </a:xfrm>
          <a:prstGeom prst="rect">
            <a:avLst/>
          </a:prstGeom>
        </p:spPr>
      </p:pic>
      <p:pic>
        <p:nvPicPr>
          <p:cNvPr id="5" name="圖片 4"/>
          <p:cNvPicPr>
            <a:picLocks noChangeAspect="1"/>
          </p:cNvPicPr>
          <p:nvPr/>
        </p:nvPicPr>
        <p:blipFill>
          <a:blip r:embed="rId4"/>
          <a:stretch>
            <a:fillRect/>
          </a:stretch>
        </p:blipFill>
        <p:spPr>
          <a:xfrm>
            <a:off x="4887035" y="1806665"/>
            <a:ext cx="3825425" cy="3244255"/>
          </a:xfrm>
          <a:prstGeom prst="rect">
            <a:avLst/>
          </a:prstGeom>
        </p:spPr>
      </p:pic>
      <p:sp>
        <p:nvSpPr>
          <p:cNvPr id="8" name="文字方塊 7"/>
          <p:cNvSpPr txBox="1"/>
          <p:nvPr/>
        </p:nvSpPr>
        <p:spPr>
          <a:xfrm>
            <a:off x="1804192" y="1401620"/>
            <a:ext cx="1170130" cy="315035"/>
          </a:xfrm>
          <a:prstGeom prst="rect">
            <a:avLst/>
          </a:prstGeom>
          <a:noFill/>
        </p:spPr>
        <p:txBody>
          <a:bodyPr wrap="square" rtlCol="0">
            <a:spAutoFit/>
          </a:bodyPr>
          <a:lstStyle/>
          <a:p>
            <a:r>
              <a:rPr lang="en-US" altLang="zh-TW" dirty="0"/>
              <a:t>Ros.org</a:t>
            </a:r>
            <a:endParaRPr lang="zh-TW" altLang="en-US" dirty="0"/>
          </a:p>
        </p:txBody>
      </p:sp>
      <p:sp>
        <p:nvSpPr>
          <p:cNvPr id="10" name="文字方塊 9"/>
          <p:cNvSpPr txBox="1"/>
          <p:nvPr/>
        </p:nvSpPr>
        <p:spPr>
          <a:xfrm>
            <a:off x="6642230" y="1401619"/>
            <a:ext cx="1530170" cy="307777"/>
          </a:xfrm>
          <a:prstGeom prst="rect">
            <a:avLst/>
          </a:prstGeom>
          <a:noFill/>
        </p:spPr>
        <p:txBody>
          <a:bodyPr wrap="square" rtlCol="0">
            <a:spAutoFit/>
          </a:bodyPr>
          <a:lstStyle/>
          <a:p>
            <a:r>
              <a:rPr lang="en-US" altLang="zh-TW" dirty="0"/>
              <a:t>Ros.org document</a:t>
            </a:r>
            <a:endParaRPr lang="zh-TW" altLang="en-US" dirty="0"/>
          </a:p>
        </p:txBody>
      </p:sp>
    </p:spTree>
    <p:extLst>
      <p:ext uri="{BB962C8B-B14F-4D97-AF65-F5344CB8AC3E}">
        <p14:creationId xmlns:p14="http://schemas.microsoft.com/office/powerpoint/2010/main" val="127618979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a:t>ROS</a:t>
            </a:r>
            <a:r>
              <a:rPr lang="zh-TW" altLang="en-US" b="0" dirty="0"/>
              <a:t>的版本介紹</a:t>
            </a:r>
            <a:endParaRPr lang="en-US" altLang="zh-TW" b="0" dirty="0"/>
          </a:p>
        </p:txBody>
      </p:sp>
      <p:pic>
        <p:nvPicPr>
          <p:cNvPr id="14" name="圖片 13">
            <a:extLst>
              <a:ext uri="{FF2B5EF4-FFF2-40B4-BE49-F238E27FC236}">
                <a16:creationId xmlns:a16="http://schemas.microsoft.com/office/drawing/2014/main" xmlns="" id="{CC62F682-D4E5-1642-9B37-78F20AE538FC}"/>
              </a:ext>
            </a:extLst>
          </p:cNvPr>
          <p:cNvPicPr>
            <a:picLocks noChangeAspect="1"/>
          </p:cNvPicPr>
          <p:nvPr/>
        </p:nvPicPr>
        <p:blipFill>
          <a:blip r:embed="rId3"/>
          <a:stretch>
            <a:fillRect/>
          </a:stretch>
        </p:blipFill>
        <p:spPr>
          <a:xfrm>
            <a:off x="701570" y="1266605"/>
            <a:ext cx="3103906" cy="3561860"/>
          </a:xfrm>
          <a:prstGeom prst="rect">
            <a:avLst/>
          </a:prstGeom>
        </p:spPr>
      </p:pic>
      <p:sp>
        <p:nvSpPr>
          <p:cNvPr id="2" name="矩形 1"/>
          <p:cNvSpPr/>
          <p:nvPr/>
        </p:nvSpPr>
        <p:spPr>
          <a:xfrm>
            <a:off x="4301970" y="1581640"/>
            <a:ext cx="4299318" cy="307777"/>
          </a:xfrm>
          <a:prstGeom prst="rect">
            <a:avLst/>
          </a:prstGeom>
        </p:spPr>
        <p:txBody>
          <a:bodyPr wrap="none">
            <a:spAutoFit/>
          </a:bodyPr>
          <a:lstStyle/>
          <a:p>
            <a:r>
              <a:rPr lang="en-US" altLang="zh-TW" dirty="0">
                <a:solidFill>
                  <a:srgbClr val="000000"/>
                </a:solidFill>
                <a:latin typeface="Arial"/>
                <a:ea typeface="Arial"/>
                <a:cs typeface="Arial"/>
                <a:sym typeface="Arial"/>
              </a:rPr>
              <a:t>(EOL = END OF LIFE</a:t>
            </a:r>
            <a:r>
              <a:rPr lang="zh-TW" altLang="en-US" dirty="0">
                <a:solidFill>
                  <a:srgbClr val="000000"/>
                </a:solidFill>
                <a:latin typeface="Arial"/>
                <a:ea typeface="Arial"/>
                <a:cs typeface="Arial"/>
                <a:sym typeface="Arial"/>
              </a:rPr>
              <a:t>，表示停止支援該版本的日期</a:t>
            </a:r>
            <a:r>
              <a:rPr lang="en-US" altLang="zh-TW" dirty="0">
                <a:solidFill>
                  <a:srgbClr val="000000"/>
                </a:solidFill>
                <a:latin typeface="Arial"/>
                <a:ea typeface="Arial"/>
                <a:cs typeface="Arial"/>
                <a:sym typeface="Arial"/>
              </a:rPr>
              <a:t>)</a:t>
            </a:r>
          </a:p>
        </p:txBody>
      </p:sp>
      <p:sp>
        <p:nvSpPr>
          <p:cNvPr id="3" name="矩形 2"/>
          <p:cNvSpPr/>
          <p:nvPr/>
        </p:nvSpPr>
        <p:spPr>
          <a:xfrm>
            <a:off x="4301970" y="2893646"/>
            <a:ext cx="4125938" cy="307777"/>
          </a:xfrm>
          <a:prstGeom prst="rect">
            <a:avLst/>
          </a:prstGeom>
        </p:spPr>
        <p:txBody>
          <a:bodyPr wrap="none">
            <a:spAutoFit/>
          </a:bodyPr>
          <a:lstStyle/>
          <a:p>
            <a:r>
              <a:rPr lang="zh-TW" altLang="en-US" dirty="0">
                <a:solidFill>
                  <a:srgbClr val="FF0000"/>
                </a:solidFill>
                <a:latin typeface="Arial"/>
                <a:ea typeface="Arial"/>
                <a:cs typeface="Arial"/>
                <a:sym typeface="Arial"/>
              </a:rPr>
              <a:t>為什麼</a:t>
            </a:r>
            <a:r>
              <a:rPr lang="en-US" altLang="zh-TW" dirty="0">
                <a:solidFill>
                  <a:srgbClr val="FF0000"/>
                </a:solidFill>
                <a:latin typeface="Arial"/>
                <a:ea typeface="Arial"/>
                <a:cs typeface="Arial"/>
                <a:sym typeface="Arial"/>
              </a:rPr>
              <a:t>2014</a:t>
            </a:r>
            <a:r>
              <a:rPr lang="zh-TW" altLang="en-US" dirty="0">
                <a:solidFill>
                  <a:srgbClr val="FF0000"/>
                </a:solidFill>
                <a:latin typeface="Arial"/>
                <a:ea typeface="Arial"/>
                <a:cs typeface="Arial"/>
                <a:sym typeface="Arial"/>
              </a:rPr>
              <a:t>、</a:t>
            </a:r>
            <a:r>
              <a:rPr lang="en-US" altLang="zh-TW" dirty="0">
                <a:solidFill>
                  <a:srgbClr val="FF0000"/>
                </a:solidFill>
                <a:latin typeface="Arial"/>
                <a:ea typeface="Arial"/>
                <a:cs typeface="Arial"/>
                <a:sym typeface="Arial"/>
              </a:rPr>
              <a:t>2016</a:t>
            </a:r>
            <a:r>
              <a:rPr lang="zh-TW" altLang="en-US" dirty="0">
                <a:solidFill>
                  <a:srgbClr val="FF0000"/>
                </a:solidFill>
                <a:latin typeface="Arial"/>
                <a:ea typeface="Arial"/>
                <a:cs typeface="Arial"/>
                <a:sym typeface="Arial"/>
              </a:rPr>
              <a:t>年和</a:t>
            </a:r>
            <a:r>
              <a:rPr lang="en-US" altLang="zh-TW" dirty="0">
                <a:solidFill>
                  <a:srgbClr val="FF0000"/>
                </a:solidFill>
                <a:latin typeface="Arial"/>
                <a:ea typeface="Arial"/>
                <a:cs typeface="Arial"/>
                <a:sym typeface="Arial"/>
              </a:rPr>
              <a:t>2018</a:t>
            </a:r>
            <a:r>
              <a:rPr lang="zh-TW" altLang="en-US" dirty="0">
                <a:solidFill>
                  <a:srgbClr val="FF0000"/>
                </a:solidFill>
                <a:latin typeface="Arial"/>
                <a:ea typeface="Arial"/>
                <a:cs typeface="Arial"/>
                <a:sym typeface="Arial"/>
              </a:rPr>
              <a:t>年都是出</a:t>
            </a:r>
            <a:r>
              <a:rPr lang="en-US" altLang="zh-TW" dirty="0">
                <a:solidFill>
                  <a:srgbClr val="FF0000"/>
                </a:solidFill>
                <a:latin typeface="Arial"/>
                <a:ea typeface="Arial"/>
                <a:cs typeface="Arial"/>
                <a:sym typeface="Arial"/>
              </a:rPr>
              <a:t>LTS</a:t>
            </a:r>
            <a:r>
              <a:rPr lang="zh-TW" altLang="en-US" dirty="0">
                <a:solidFill>
                  <a:srgbClr val="FF0000"/>
                </a:solidFill>
                <a:latin typeface="Arial"/>
                <a:ea typeface="Arial"/>
                <a:cs typeface="Arial"/>
                <a:sym typeface="Arial"/>
              </a:rPr>
              <a:t>的版本</a:t>
            </a:r>
            <a:r>
              <a:rPr lang="en-US" altLang="zh-TW" dirty="0">
                <a:solidFill>
                  <a:srgbClr val="FF0000"/>
                </a:solidFill>
                <a:latin typeface="Arial"/>
                <a:ea typeface="Arial"/>
                <a:cs typeface="Arial"/>
                <a:sym typeface="Arial"/>
              </a:rPr>
              <a:t>?</a:t>
            </a:r>
            <a:endParaRPr lang="zh-TW" altLang="en-US" dirty="0">
              <a:solidFill>
                <a:srgbClr val="FF0000"/>
              </a:solidFill>
            </a:endParaRPr>
          </a:p>
        </p:txBody>
      </p:sp>
    </p:spTree>
    <p:extLst>
      <p:ext uri="{BB962C8B-B14F-4D97-AF65-F5344CB8AC3E}">
        <p14:creationId xmlns:p14="http://schemas.microsoft.com/office/powerpoint/2010/main" val="20355283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年度</a:t>
            </a:r>
            <a:r>
              <a:rPr lang="en-US" altLang="zh-TW" dirty="0"/>
              <a:t>ROS</a:t>
            </a:r>
            <a:r>
              <a:rPr lang="zh-TW" altLang="en-US" dirty="0"/>
              <a:t>使用者分析</a:t>
            </a:r>
          </a:p>
        </p:txBody>
      </p:sp>
      <p:grpSp>
        <p:nvGrpSpPr>
          <p:cNvPr id="11" name="群組 10"/>
          <p:cNvGrpSpPr/>
          <p:nvPr/>
        </p:nvGrpSpPr>
        <p:grpSpPr>
          <a:xfrm>
            <a:off x="116505" y="1671650"/>
            <a:ext cx="3909431" cy="3322855"/>
            <a:chOff x="4803769" y="1401620"/>
            <a:chExt cx="3909431" cy="3322855"/>
          </a:xfrm>
        </p:grpSpPr>
        <p:pic>
          <p:nvPicPr>
            <p:cNvPr id="5" name="圖片 4"/>
            <p:cNvPicPr>
              <a:picLocks noChangeAspect="1"/>
            </p:cNvPicPr>
            <p:nvPr/>
          </p:nvPicPr>
          <p:blipFill>
            <a:blip r:embed="rId3"/>
            <a:stretch>
              <a:fillRect/>
            </a:stretch>
          </p:blipFill>
          <p:spPr>
            <a:xfrm>
              <a:off x="4803769" y="1401620"/>
              <a:ext cx="3909431" cy="3322855"/>
            </a:xfrm>
            <a:prstGeom prst="rect">
              <a:avLst/>
            </a:prstGeom>
          </p:spPr>
        </p:pic>
        <p:sp>
          <p:nvSpPr>
            <p:cNvPr id="6" name="矩形 5"/>
            <p:cNvSpPr/>
            <p:nvPr/>
          </p:nvSpPr>
          <p:spPr>
            <a:xfrm>
              <a:off x="4803769" y="1409131"/>
              <a:ext cx="938790" cy="372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821379" y="2478745"/>
              <a:ext cx="938790" cy="93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4391980" y="1667318"/>
            <a:ext cx="4450028" cy="3322855"/>
            <a:chOff x="341530" y="1401620"/>
            <a:chExt cx="4450028" cy="3322855"/>
          </a:xfrm>
        </p:grpSpPr>
        <p:pic>
          <p:nvPicPr>
            <p:cNvPr id="4" name="圖片 3"/>
            <p:cNvPicPr>
              <a:picLocks noChangeAspect="1"/>
            </p:cNvPicPr>
            <p:nvPr/>
          </p:nvPicPr>
          <p:blipFill>
            <a:blip r:embed="rId4"/>
            <a:stretch>
              <a:fillRect/>
            </a:stretch>
          </p:blipFill>
          <p:spPr>
            <a:xfrm>
              <a:off x="341530" y="1401620"/>
              <a:ext cx="4450028" cy="3322855"/>
            </a:xfrm>
            <a:prstGeom prst="rect">
              <a:avLst/>
            </a:prstGeom>
          </p:spPr>
        </p:pic>
        <p:sp>
          <p:nvSpPr>
            <p:cNvPr id="8" name="矩形 7"/>
            <p:cNvSpPr/>
            <p:nvPr/>
          </p:nvSpPr>
          <p:spPr>
            <a:xfrm>
              <a:off x="341787" y="1409131"/>
              <a:ext cx="1034858" cy="372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2557" y="2363798"/>
              <a:ext cx="1014087" cy="114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文字方塊 11"/>
          <p:cNvSpPr txBox="1"/>
          <p:nvPr/>
        </p:nvSpPr>
        <p:spPr>
          <a:xfrm>
            <a:off x="1736685" y="1401620"/>
            <a:ext cx="1485165" cy="307777"/>
          </a:xfrm>
          <a:prstGeom prst="rect">
            <a:avLst/>
          </a:prstGeom>
          <a:noFill/>
        </p:spPr>
        <p:txBody>
          <a:bodyPr wrap="square" rtlCol="0">
            <a:spAutoFit/>
          </a:bodyPr>
          <a:lstStyle/>
          <a:p>
            <a:r>
              <a:rPr lang="en-US" altLang="zh-TW" dirty="0"/>
              <a:t>2018</a:t>
            </a:r>
            <a:endParaRPr lang="zh-TW" altLang="en-US" dirty="0"/>
          </a:p>
        </p:txBody>
      </p:sp>
      <p:sp>
        <p:nvSpPr>
          <p:cNvPr id="13" name="文字方塊 12"/>
          <p:cNvSpPr txBox="1"/>
          <p:nvPr/>
        </p:nvSpPr>
        <p:spPr>
          <a:xfrm>
            <a:off x="6424829" y="1359541"/>
            <a:ext cx="1485165" cy="307777"/>
          </a:xfrm>
          <a:prstGeom prst="rect">
            <a:avLst/>
          </a:prstGeom>
          <a:noFill/>
        </p:spPr>
        <p:txBody>
          <a:bodyPr wrap="square" rtlCol="0">
            <a:spAutoFit/>
          </a:bodyPr>
          <a:lstStyle/>
          <a:p>
            <a:r>
              <a:rPr lang="en-US" altLang="zh-TW" dirty="0"/>
              <a:t>2019</a:t>
            </a:r>
            <a:endParaRPr lang="zh-TW" altLang="en-US" dirty="0"/>
          </a:p>
        </p:txBody>
      </p:sp>
    </p:spTree>
    <p:extLst>
      <p:ext uri="{BB962C8B-B14F-4D97-AF65-F5344CB8AC3E}">
        <p14:creationId xmlns:p14="http://schemas.microsoft.com/office/powerpoint/2010/main" val="340371236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年度</a:t>
            </a:r>
            <a:r>
              <a:rPr lang="en-US" altLang="zh-TW" dirty="0"/>
              <a:t>ROS</a:t>
            </a:r>
            <a:r>
              <a:rPr lang="zh-TW" altLang="en-US" dirty="0"/>
              <a:t>使用者分析</a:t>
            </a:r>
          </a:p>
        </p:txBody>
      </p:sp>
      <p:sp>
        <p:nvSpPr>
          <p:cNvPr id="12" name="文字方塊 11"/>
          <p:cNvSpPr txBox="1"/>
          <p:nvPr/>
        </p:nvSpPr>
        <p:spPr>
          <a:xfrm>
            <a:off x="1736685" y="1401620"/>
            <a:ext cx="1485165" cy="307777"/>
          </a:xfrm>
          <a:prstGeom prst="rect">
            <a:avLst/>
          </a:prstGeom>
          <a:noFill/>
        </p:spPr>
        <p:txBody>
          <a:bodyPr wrap="square" rtlCol="0">
            <a:spAutoFit/>
          </a:bodyPr>
          <a:lstStyle/>
          <a:p>
            <a:r>
              <a:rPr lang="en-US" altLang="zh-TW" dirty="0"/>
              <a:t>2018</a:t>
            </a:r>
            <a:endParaRPr lang="zh-TW" altLang="en-US" dirty="0"/>
          </a:p>
        </p:txBody>
      </p:sp>
      <p:sp>
        <p:nvSpPr>
          <p:cNvPr id="13" name="文字方塊 12"/>
          <p:cNvSpPr txBox="1"/>
          <p:nvPr/>
        </p:nvSpPr>
        <p:spPr>
          <a:xfrm>
            <a:off x="6424829" y="1359541"/>
            <a:ext cx="1485165" cy="307777"/>
          </a:xfrm>
          <a:prstGeom prst="rect">
            <a:avLst/>
          </a:prstGeom>
          <a:noFill/>
        </p:spPr>
        <p:txBody>
          <a:bodyPr wrap="square" rtlCol="0">
            <a:spAutoFit/>
          </a:bodyPr>
          <a:lstStyle/>
          <a:p>
            <a:r>
              <a:rPr lang="en-US" altLang="zh-TW" dirty="0"/>
              <a:t>2019</a:t>
            </a:r>
            <a:endParaRPr lang="zh-TW" altLang="en-US" dirty="0"/>
          </a:p>
        </p:txBody>
      </p:sp>
      <p:pic>
        <p:nvPicPr>
          <p:cNvPr id="2" name="圖片 1"/>
          <p:cNvPicPr>
            <a:picLocks noChangeAspect="1"/>
          </p:cNvPicPr>
          <p:nvPr/>
        </p:nvPicPr>
        <p:blipFill>
          <a:blip r:embed="rId3"/>
          <a:stretch>
            <a:fillRect/>
          </a:stretch>
        </p:blipFill>
        <p:spPr>
          <a:xfrm>
            <a:off x="296525" y="1986685"/>
            <a:ext cx="4275475" cy="2254504"/>
          </a:xfrm>
          <a:prstGeom prst="rect">
            <a:avLst/>
          </a:prstGeom>
        </p:spPr>
      </p:pic>
      <p:pic>
        <p:nvPicPr>
          <p:cNvPr id="14" name="圖片 13"/>
          <p:cNvPicPr>
            <a:picLocks noChangeAspect="1"/>
          </p:cNvPicPr>
          <p:nvPr/>
        </p:nvPicPr>
        <p:blipFill>
          <a:blip r:embed="rId4"/>
          <a:stretch>
            <a:fillRect/>
          </a:stretch>
        </p:blipFill>
        <p:spPr>
          <a:xfrm>
            <a:off x="4932040" y="2056468"/>
            <a:ext cx="4005445" cy="2184721"/>
          </a:xfrm>
          <a:prstGeom prst="rect">
            <a:avLst/>
          </a:prstGeom>
        </p:spPr>
      </p:pic>
      <p:sp>
        <p:nvSpPr>
          <p:cNvPr id="8" name="矩形 7"/>
          <p:cNvSpPr/>
          <p:nvPr/>
        </p:nvSpPr>
        <p:spPr>
          <a:xfrm>
            <a:off x="295946" y="3280187"/>
            <a:ext cx="3105345"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872156" y="2740444"/>
            <a:ext cx="3105345" cy="236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858049" y="3190177"/>
            <a:ext cx="3105345"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95945" y="2781503"/>
            <a:ext cx="3105345" cy="221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79590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支援</a:t>
            </a:r>
            <a:r>
              <a:rPr lang="en-US" altLang="zh-TW" b="0" dirty="0"/>
              <a:t>ROS</a:t>
            </a:r>
            <a:r>
              <a:rPr lang="zh-TW" altLang="en-US" b="0" dirty="0"/>
              <a:t>設備</a:t>
            </a:r>
            <a:endParaRPr lang="en-US" altLang="zh-TW" b="0" dirty="0"/>
          </a:p>
        </p:txBody>
      </p:sp>
      <p:pic>
        <p:nvPicPr>
          <p:cNvPr id="2" name="圖片 1"/>
          <p:cNvPicPr>
            <a:picLocks noChangeAspect="1"/>
          </p:cNvPicPr>
          <p:nvPr/>
        </p:nvPicPr>
        <p:blipFill>
          <a:blip r:embed="rId3"/>
          <a:stretch>
            <a:fillRect/>
          </a:stretch>
        </p:blipFill>
        <p:spPr>
          <a:xfrm>
            <a:off x="791580" y="1041580"/>
            <a:ext cx="4944235" cy="3907642"/>
          </a:xfrm>
          <a:prstGeom prst="rect">
            <a:avLst/>
          </a:prstGeom>
        </p:spPr>
      </p:pic>
      <p:pic>
        <p:nvPicPr>
          <p:cNvPr id="1026" name="Picture 2" descr="Sensors supported by ROS - ROS robotics 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995" y="995929"/>
            <a:ext cx="4069553" cy="1844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rtleBo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116" y="2685821"/>
            <a:ext cx="4493103" cy="226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16867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如何安裝</a:t>
            </a:r>
            <a:r>
              <a:rPr lang="en-US" altLang="zh-TW" b="0" dirty="0"/>
              <a:t>ROS</a:t>
            </a:r>
          </a:p>
        </p:txBody>
      </p:sp>
      <p:pic>
        <p:nvPicPr>
          <p:cNvPr id="7" name="圖片 6">
            <a:hlinkClick r:id="rId3"/>
            <a:extLst>
              <a:ext uri="{FF2B5EF4-FFF2-40B4-BE49-F238E27FC236}">
                <a16:creationId xmlns:a16="http://schemas.microsoft.com/office/drawing/2014/main" xmlns="" id="{8949E727-CA21-1F4C-B013-468C0BA9830A}"/>
              </a:ext>
            </a:extLst>
          </p:cNvPr>
          <p:cNvPicPr>
            <a:picLocks noChangeAspect="1"/>
          </p:cNvPicPr>
          <p:nvPr/>
        </p:nvPicPr>
        <p:blipFill>
          <a:blip r:embed="rId4"/>
          <a:stretch>
            <a:fillRect/>
          </a:stretch>
        </p:blipFill>
        <p:spPr>
          <a:xfrm>
            <a:off x="746575" y="1356615"/>
            <a:ext cx="5291779" cy="2928938"/>
          </a:xfrm>
          <a:prstGeom prst="rect">
            <a:avLst/>
          </a:prstGeom>
        </p:spPr>
      </p:pic>
    </p:spTree>
    <p:extLst>
      <p:ext uri="{BB962C8B-B14F-4D97-AF65-F5344CB8AC3E}">
        <p14:creationId xmlns:p14="http://schemas.microsoft.com/office/powerpoint/2010/main" val="382592592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124457</TotalTime>
  <Words>3209</Words>
  <Application>Microsoft Office PowerPoint</Application>
  <PresentationFormat>如螢幕大小 (16:9)</PresentationFormat>
  <Paragraphs>226</Paragraphs>
  <Slides>39</Slides>
  <Notes>37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39</vt:i4>
      </vt:variant>
    </vt:vector>
  </HeadingPairs>
  <TitlesOfParts>
    <vt:vector size="50" baseType="lpstr">
      <vt:lpstr>Lato</vt:lpstr>
      <vt:lpstr>Noto Sans CJK SC Medium</vt:lpstr>
      <vt:lpstr>宋体</vt:lpstr>
      <vt:lpstr>微軟正黑體</vt:lpstr>
      <vt:lpstr>新細明體</vt:lpstr>
      <vt:lpstr>Arial</vt:lpstr>
      <vt:lpstr>Calibri</vt:lpstr>
      <vt:lpstr>Gill Sans MT</vt:lpstr>
      <vt:lpstr>Symbol</vt:lpstr>
      <vt:lpstr>Times New Roman</vt:lpstr>
      <vt:lpstr>Office 佈景主題</vt:lpstr>
      <vt:lpstr>ROS基礎介紹與應用</vt:lpstr>
      <vt:lpstr>什麼是ROS</vt:lpstr>
      <vt:lpstr>PowerPoint 簡報</vt:lpstr>
      <vt:lpstr>ROS應用區細部的Layout </vt:lpstr>
      <vt:lpstr>ROS的版本介紹</vt:lpstr>
      <vt:lpstr>年度ROS使用者分析</vt:lpstr>
      <vt:lpstr>年度ROS使用者分析</vt:lpstr>
      <vt:lpstr>支援ROS設備</vt:lpstr>
      <vt:lpstr>如何安裝ROS</vt:lpstr>
      <vt:lpstr>如何安裝ROS</vt:lpstr>
      <vt:lpstr>如何安裝ROS &amp; turtle test</vt:lpstr>
      <vt:lpstr>roscore &amp; turtlesim</vt:lpstr>
      <vt:lpstr>setup.bash 小Tip</vt:lpstr>
      <vt:lpstr>通訊架構</vt:lpstr>
      <vt:lpstr>ROS的3種通訊方式</vt:lpstr>
      <vt:lpstr>ROS實際運作情況</vt:lpstr>
      <vt:lpstr>ROS專案如何運作</vt:lpstr>
      <vt:lpstr>創建Workspace</vt:lpstr>
      <vt:lpstr>創建Package</vt:lpstr>
      <vt:lpstr>安裝Package_1</vt:lpstr>
      <vt:lpstr>安裝Package_2</vt:lpstr>
      <vt:lpstr>創建Node，以python為例 </vt:lpstr>
      <vt:lpstr>執行</vt:lpstr>
      <vt:lpstr>rqt_graph工具</vt:lpstr>
      <vt:lpstr>常用軟體Gazebo</vt:lpstr>
      <vt:lpstr>常用軟體Rviz</vt:lpstr>
      <vt:lpstr>Gazebo與Rviz的差異 </vt:lpstr>
      <vt:lpstr>Gazebo建圖示範示範</vt:lpstr>
      <vt:lpstr>Lidar vs Radar</vt:lpstr>
      <vt:lpstr>SLAM(simultaneous localization and mapping)</vt:lpstr>
      <vt:lpstr>Gmapping_algorithm</vt:lpstr>
      <vt:lpstr>Hetor_mapping</vt:lpstr>
      <vt:lpstr>Localization_amcl_0</vt:lpstr>
      <vt:lpstr>Localization_amcl_1</vt:lpstr>
      <vt:lpstr>Localization_amcl_2</vt:lpstr>
      <vt:lpstr>Navigation</vt:lpstr>
      <vt:lpstr>模擬建圖示範</vt:lpstr>
      <vt:lpstr>ROS 1 vs ROS 2</vt:lpstr>
      <vt:lpstr>PowerPoint 簡報</vt:lpstr>
    </vt:vector>
  </TitlesOfParts>
  <Company>BenQ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corpcom</dc:creator>
  <cp:lastModifiedBy>Ollen Lin 林承億</cp:lastModifiedBy>
  <cp:revision>4254</cp:revision>
  <dcterms:created xsi:type="dcterms:W3CDTF">2011-02-08T02:08:58Z</dcterms:created>
  <dcterms:modified xsi:type="dcterms:W3CDTF">2020-12-14T06:48:24Z</dcterms:modified>
</cp:coreProperties>
</file>